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672" r:id="rId3"/>
    <p:sldMasterId id="2147483684" r:id="rId4"/>
    <p:sldMasterId id="2147483660" r:id="rId5"/>
  </p:sldMasterIdLst>
  <p:notesMasterIdLst>
    <p:notesMasterId r:id="rId64"/>
  </p:notesMasterIdLst>
  <p:sldIdLst>
    <p:sldId id="256" r:id="rId6"/>
    <p:sldId id="354" r:id="rId7"/>
    <p:sldId id="257" r:id="rId8"/>
    <p:sldId id="358" r:id="rId9"/>
    <p:sldId id="266" r:id="rId10"/>
    <p:sldId id="359" r:id="rId11"/>
    <p:sldId id="328" r:id="rId12"/>
    <p:sldId id="360" r:id="rId13"/>
    <p:sldId id="269" r:id="rId14"/>
    <p:sldId id="314" r:id="rId15"/>
    <p:sldId id="318" r:id="rId16"/>
    <p:sldId id="338" r:id="rId17"/>
    <p:sldId id="291" r:id="rId18"/>
    <p:sldId id="337" r:id="rId19"/>
    <p:sldId id="335" r:id="rId20"/>
    <p:sldId id="336" r:id="rId21"/>
    <p:sldId id="280" r:id="rId22"/>
    <p:sldId id="294" r:id="rId23"/>
    <p:sldId id="295" r:id="rId24"/>
    <p:sldId id="300" r:id="rId25"/>
    <p:sldId id="296" r:id="rId26"/>
    <p:sldId id="304" r:id="rId27"/>
    <p:sldId id="303" r:id="rId28"/>
    <p:sldId id="301" r:id="rId29"/>
    <p:sldId id="312" r:id="rId30"/>
    <p:sldId id="324" r:id="rId31"/>
    <p:sldId id="305" r:id="rId32"/>
    <p:sldId id="307" r:id="rId33"/>
    <p:sldId id="309" r:id="rId34"/>
    <p:sldId id="310" r:id="rId35"/>
    <p:sldId id="311" r:id="rId36"/>
    <p:sldId id="361" r:id="rId37"/>
    <p:sldId id="362" r:id="rId38"/>
    <p:sldId id="286" r:id="rId39"/>
    <p:sldId id="325" r:id="rId40"/>
    <p:sldId id="327" r:id="rId41"/>
    <p:sldId id="270" r:id="rId42"/>
    <p:sldId id="262" r:id="rId43"/>
    <p:sldId id="263" r:id="rId44"/>
    <p:sldId id="366" r:id="rId45"/>
    <p:sldId id="334" r:id="rId46"/>
    <p:sldId id="282" r:id="rId47"/>
    <p:sldId id="281" r:id="rId48"/>
    <p:sldId id="365" r:id="rId49"/>
    <p:sldId id="340" r:id="rId50"/>
    <p:sldId id="346" r:id="rId51"/>
    <p:sldId id="347" r:id="rId52"/>
    <p:sldId id="350" r:id="rId53"/>
    <p:sldId id="351" r:id="rId54"/>
    <p:sldId id="363" r:id="rId55"/>
    <p:sldId id="348" r:id="rId56"/>
    <p:sldId id="349" r:id="rId57"/>
    <p:sldId id="352" r:id="rId58"/>
    <p:sldId id="353" r:id="rId59"/>
    <p:sldId id="279" r:id="rId60"/>
    <p:sldId id="343" r:id="rId61"/>
    <p:sldId id="278" r:id="rId62"/>
    <p:sldId id="288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E004C"/>
    <a:srgbClr val="142440"/>
    <a:srgbClr val="00B0F0"/>
    <a:srgbClr val="00CC00"/>
    <a:srgbClr val="100052"/>
    <a:srgbClr val="2300B8"/>
    <a:srgbClr val="5353FF"/>
    <a:srgbClr val="21C935"/>
    <a:srgbClr val="0A6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09" autoAdjust="0"/>
    <p:restoredTop sz="86417" autoAdjust="0"/>
  </p:normalViewPr>
  <p:slideViewPr>
    <p:cSldViewPr snapToGrid="0">
      <p:cViewPr varScale="1">
        <p:scale>
          <a:sx n="69" d="100"/>
          <a:sy n="69" d="100"/>
        </p:scale>
        <p:origin x="96" y="732"/>
      </p:cViewPr>
      <p:guideLst/>
    </p:cSldViewPr>
  </p:slideViewPr>
  <p:outlineViewPr>
    <p:cViewPr>
      <p:scale>
        <a:sx n="33" d="100"/>
        <a:sy n="33" d="100"/>
      </p:scale>
      <p:origin x="0" y="-233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4574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47255-2EDD-4B37-A599-58807FD56B05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3F61B-2042-4B94-A3A2-5499A0F8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62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3F61B-2042-4B94-A3A2-5499A0F833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94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3F61B-2042-4B94-A3A2-5499A0F833D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08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3F61B-2042-4B94-A3A2-5499A0F833D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37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3F61B-2042-4B94-A3A2-5499A0F833D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11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3F61B-2042-4B94-A3A2-5499A0F833D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83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3F61B-2042-4B94-A3A2-5499A0F833D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70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3F61B-2042-4B94-A3A2-5499A0F833D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58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3F61B-2042-4B94-A3A2-5499A0F833D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87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3F61B-2042-4B94-A3A2-5499A0F833D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60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3F61B-2042-4B94-A3A2-5499A0F833D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1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3F61B-2042-4B94-A3A2-5499A0F833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0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3F61B-2042-4B94-A3A2-5499A0F833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93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3F61B-2042-4B94-A3A2-5499A0F833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57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3F61B-2042-4B94-A3A2-5499A0F833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25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3F61B-2042-4B94-A3A2-5499A0F833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13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3F61B-2042-4B94-A3A2-5499A0F833D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30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3F61B-2042-4B94-A3A2-5499A0F833D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32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3F61B-2042-4B94-A3A2-5499A0F833D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6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3676-FE75-4F7F-AB7A-CBDD3E84F161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681A-077A-4DFB-82DF-819F67327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0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3676-FE75-4F7F-AB7A-CBDD3E84F161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681A-077A-4DFB-82DF-819F67327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3676-FE75-4F7F-AB7A-CBDD3E84F161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681A-077A-4DFB-82DF-819F67327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34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8527-DF31-4CA7-A265-42CCDDEE016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3C64-F96E-4D90-862D-2B02B6AC7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42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8527-DF31-4CA7-A265-42CCDDEE016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3C64-F96E-4D90-862D-2B02B6AC7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67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8527-DF31-4CA7-A265-42CCDDEE016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3C64-F96E-4D90-862D-2B02B6AC7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6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8527-DF31-4CA7-A265-42CCDDEE016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3C64-F96E-4D90-862D-2B02B6AC7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33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8527-DF31-4CA7-A265-42CCDDEE016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3C64-F96E-4D90-862D-2B02B6AC7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93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8527-DF31-4CA7-A265-42CCDDEE016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3C64-F96E-4D90-862D-2B02B6AC7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34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8527-DF31-4CA7-A265-42CCDDEE016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3C64-F96E-4D90-862D-2B02B6AC7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46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8527-DF31-4CA7-A265-42CCDDEE016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3C64-F96E-4D90-862D-2B02B6AC7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4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3676-FE75-4F7F-AB7A-CBDD3E84F161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681A-077A-4DFB-82DF-819F67327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60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8527-DF31-4CA7-A265-42CCDDEE016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3C64-F96E-4D90-862D-2B02B6AC7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68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8527-DF31-4CA7-A265-42CCDDEE016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3C64-F96E-4D90-862D-2B02B6AC7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49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8527-DF31-4CA7-A265-42CCDDEE016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3C64-F96E-4D90-862D-2B02B6AC7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39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1DA7-4FE9-4D10-B30D-2E41C54AE8D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7346-A61D-4F64-BFD2-19E12E1B5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77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1DA7-4FE9-4D10-B30D-2E41C54AE8D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7346-A61D-4F64-BFD2-19E12E1B5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42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1DA7-4FE9-4D10-B30D-2E41C54AE8D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7346-A61D-4F64-BFD2-19E12E1B5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17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1DA7-4FE9-4D10-B30D-2E41C54AE8D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7346-A61D-4F64-BFD2-19E12E1B5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49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1DA7-4FE9-4D10-B30D-2E41C54AE8D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7346-A61D-4F64-BFD2-19E12E1B5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40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1DA7-4FE9-4D10-B30D-2E41C54AE8D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7346-A61D-4F64-BFD2-19E12E1B5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54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1DA7-4FE9-4D10-B30D-2E41C54AE8D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7346-A61D-4F64-BFD2-19E12E1B5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7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3676-FE75-4F7F-AB7A-CBDD3E84F161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681A-077A-4DFB-82DF-819F67327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5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1DA7-4FE9-4D10-B30D-2E41C54AE8D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7346-A61D-4F64-BFD2-19E12E1B5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91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1DA7-4FE9-4D10-B30D-2E41C54AE8D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7346-A61D-4F64-BFD2-19E12E1B5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652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1DA7-4FE9-4D10-B30D-2E41C54AE8D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7346-A61D-4F64-BFD2-19E12E1B5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91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1DA7-4FE9-4D10-B30D-2E41C54AE8D3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7346-A61D-4F64-BFD2-19E12E1B5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54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5657-33BE-40B3-9C8C-D1E9BFAD15B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ECE-B814-45C8-9649-CFEA2810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07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5657-33BE-40B3-9C8C-D1E9BFAD15B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ECE-B814-45C8-9649-CFEA2810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586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5657-33BE-40B3-9C8C-D1E9BFAD15B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ECE-B814-45C8-9649-CFEA2810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490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5657-33BE-40B3-9C8C-D1E9BFAD15B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ECE-B814-45C8-9649-CFEA2810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11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5657-33BE-40B3-9C8C-D1E9BFAD15B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ECE-B814-45C8-9649-CFEA2810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688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flip="none" rotWithShape="1">
          <a:gsLst>
            <a:gs pos="0">
              <a:srgbClr val="142440"/>
            </a:gs>
            <a:gs pos="100000">
              <a:schemeClr val="accent5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5657-33BE-40B3-9C8C-D1E9BFAD15B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ECE-B814-45C8-9649-CFEA2810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39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3676-FE75-4F7F-AB7A-CBDD3E84F161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681A-077A-4DFB-82DF-819F67327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65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5657-33BE-40B3-9C8C-D1E9BFAD15B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ECE-B814-45C8-9649-CFEA2810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3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5657-33BE-40B3-9C8C-D1E9BFAD15B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ECE-B814-45C8-9649-CFEA2810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1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5657-33BE-40B3-9C8C-D1E9BFAD15B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ECE-B814-45C8-9649-CFEA2810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495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5657-33BE-40B3-9C8C-D1E9BFAD15B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ECE-B814-45C8-9649-CFEA2810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237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ACB0-8E33-4F66-B209-C33257502EE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21AE-B61D-4890-BF59-FA1C56FD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90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ACB0-8E33-4F66-B209-C33257502EE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21AE-B61D-4890-BF59-FA1C56FD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293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ACB0-8E33-4F66-B209-C33257502EE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21AE-B61D-4890-BF59-FA1C56FD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001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ACB0-8E33-4F66-B209-C33257502EE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21AE-B61D-4890-BF59-FA1C56FD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966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ACB0-8E33-4F66-B209-C33257502EE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21AE-B61D-4890-BF59-FA1C56FD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699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ACB0-8E33-4F66-B209-C33257502EE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21AE-B61D-4890-BF59-FA1C56FD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6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3676-FE75-4F7F-AB7A-CBDD3E84F161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681A-077A-4DFB-82DF-819F67327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168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ACB0-8E33-4F66-B209-C33257502EE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21AE-B61D-4890-BF59-FA1C56FD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283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ACB0-8E33-4F66-B209-C33257502EE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21AE-B61D-4890-BF59-FA1C56FD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5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ACB0-8E33-4F66-B209-C33257502EE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21AE-B61D-4890-BF59-FA1C56FD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345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ACB0-8E33-4F66-B209-C33257502EE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21AE-B61D-4890-BF59-FA1C56FD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747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ACB0-8E33-4F66-B209-C33257502EE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21AE-B61D-4890-BF59-FA1C56FD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7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3676-FE75-4F7F-AB7A-CBDD3E84F161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681A-077A-4DFB-82DF-819F67327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6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3676-FE75-4F7F-AB7A-CBDD3E84F161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681A-077A-4DFB-82DF-819F67327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9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3676-FE75-4F7F-AB7A-CBDD3E84F161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681A-077A-4DFB-82DF-819F67327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7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3676-FE75-4F7F-AB7A-CBDD3E84F161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8681A-077A-4DFB-82DF-819F67327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5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88000">
              <a:schemeClr val="bg2">
                <a:lumMod val="2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83676-FE75-4F7F-AB7A-CBDD3E84F161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8681A-077A-4DFB-82DF-819F67327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0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E8527-DF31-4CA7-A265-42CCDDEE0164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3C64-F96E-4D90-862D-2B02B6AC7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4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100664">
            <a:off x="-1495702" y="5991062"/>
            <a:ext cx="9074190" cy="188741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5000">
                <a:schemeClr val="tx1">
                  <a:lumMod val="75000"/>
                  <a:lumOff val="25000"/>
                </a:schemeClr>
              </a:gs>
              <a:gs pos="8000">
                <a:schemeClr val="bg1">
                  <a:lumMod val="65000"/>
                  <a:alpha val="95000"/>
                </a:schemeClr>
              </a:gs>
              <a:gs pos="43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B471DA7-4FE9-4D10-B30D-2E41C54AE8D3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49C7346-A61D-4F64-BFD2-19E12E1B54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62246" y="-621323"/>
            <a:ext cx="6580633" cy="8147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761327">
            <a:off x="192026" y="321719"/>
            <a:ext cx="7723203" cy="6330494"/>
          </a:xfrm>
          <a:prstGeom prst="roundRect">
            <a:avLst>
              <a:gd name="adj" fmla="val 9760"/>
            </a:avLst>
          </a:prstGeom>
          <a:effectLst>
            <a:softEdge rad="88900"/>
          </a:effectLst>
        </p:spPr>
      </p:pic>
      <p:sp>
        <p:nvSpPr>
          <p:cNvPr id="10" name="Oval 9"/>
          <p:cNvSpPr/>
          <p:nvPr userDrawn="1"/>
        </p:nvSpPr>
        <p:spPr>
          <a:xfrm rot="749427">
            <a:off x="-1478730" y="-299963"/>
            <a:ext cx="11171398" cy="780849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91000">
                <a:schemeClr val="tx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 rot="17241027">
            <a:off x="7134099" y="2189430"/>
            <a:ext cx="4700785" cy="5254108"/>
          </a:xfrm>
          <a:prstGeom prst="rect">
            <a:avLst/>
          </a:prstGeom>
          <a:gradFill flip="none" rotWithShape="1">
            <a:gsLst>
              <a:gs pos="7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89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142440"/>
            </a:gs>
            <a:gs pos="100000">
              <a:schemeClr val="accent5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C5657-33BE-40B3-9C8C-D1E9BFAD15B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5AECE-B814-45C8-9649-CFEA2810B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0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3ACB0-8E33-4F66-B209-C33257502EE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621AE-B61D-4890-BF59-FA1C56FDE4B2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-73998" y="-141047"/>
            <a:ext cx="12339996" cy="7114500"/>
            <a:chOff x="-73998" y="-141047"/>
            <a:chExt cx="12339996" cy="7114500"/>
          </a:xfrm>
        </p:grpSpPr>
        <p:pic>
          <p:nvPicPr>
            <p:cNvPr id="8" name="Picture 7"/>
            <p:cNvPicPr>
              <a:picLocks/>
            </p:cNvPicPr>
            <p:nvPr userDrawn="1"/>
          </p:nvPicPr>
          <p:blipFill rotWithShape="1">
            <a:blip r:embed="rId1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Marker/>
                      </a14:imgEffect>
                      <a14:imgEffect>
                        <a14:brightnessContrast bright="-88000" contrast="-40000"/>
                      </a14:imgEffect>
                    </a14:imgLayer>
                  </a14:imgProps>
                </a:ext>
              </a:extLst>
            </a:blip>
            <a:srcRect l="6158" t="3449" r="7705" b="10929"/>
            <a:stretch/>
          </p:blipFill>
          <p:spPr>
            <a:xfrm>
              <a:off x="-64763" y="4499031"/>
              <a:ext cx="2523805" cy="2474421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0" name="Picture 9"/>
            <p:cNvPicPr>
              <a:picLocks/>
            </p:cNvPicPr>
            <p:nvPr userDrawn="1"/>
          </p:nvPicPr>
          <p:blipFill rotWithShape="1">
            <a:blip r:embed="rId1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Marker/>
                      </a14:imgEffect>
                      <a14:imgEffect>
                        <a14:brightnessContrast bright="-88000" contrast="-40000"/>
                      </a14:imgEffect>
                    </a14:imgLayer>
                  </a14:imgProps>
                </a:ext>
              </a:extLst>
            </a:blip>
            <a:srcRect l="6158" t="3449" r="7705" b="10929"/>
            <a:stretch/>
          </p:blipFill>
          <p:spPr>
            <a:xfrm>
              <a:off x="4721558" y="2103120"/>
              <a:ext cx="2611083" cy="2514376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1" name="Picture 10"/>
            <p:cNvPicPr>
              <a:picLocks/>
            </p:cNvPicPr>
            <p:nvPr userDrawn="1"/>
          </p:nvPicPr>
          <p:blipFill rotWithShape="1">
            <a:blip r:embed="rId1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Marker/>
                      </a14:imgEffect>
                      <a14:imgEffect>
                        <a14:brightnessContrast bright="-88000" contrast="-40000"/>
                      </a14:imgEffect>
                    </a14:imgLayer>
                  </a14:imgProps>
                </a:ext>
              </a:extLst>
            </a:blip>
            <a:srcRect l="6158" t="3449" r="7705" b="10929"/>
            <a:stretch/>
          </p:blipFill>
          <p:spPr>
            <a:xfrm>
              <a:off x="7112000" y="2075411"/>
              <a:ext cx="5153998" cy="4861097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2" name="Picture 11"/>
            <p:cNvPicPr>
              <a:picLocks/>
            </p:cNvPicPr>
            <p:nvPr userDrawn="1"/>
          </p:nvPicPr>
          <p:blipFill rotWithShape="1">
            <a:blip r:embed="rId1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Marker/>
                      </a14:imgEffect>
                      <a14:imgEffect>
                        <a14:brightnessContrast bright="-88000" contrast="-40000"/>
                      </a14:imgEffect>
                    </a14:imgLayer>
                  </a14:imgProps>
                </a:ext>
              </a:extLst>
            </a:blip>
            <a:srcRect l="6158" t="46685" r="7705" b="10929"/>
            <a:stretch/>
          </p:blipFill>
          <p:spPr>
            <a:xfrm>
              <a:off x="4712316" y="-113339"/>
              <a:ext cx="5041283" cy="2353861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3" name="Picture 12"/>
            <p:cNvPicPr>
              <a:picLocks/>
            </p:cNvPicPr>
            <p:nvPr userDrawn="1"/>
          </p:nvPicPr>
          <p:blipFill rotWithShape="1">
            <a:blip r:embed="rId1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Marker/>
                      </a14:imgEffect>
                      <a14:imgEffect>
                        <a14:brightnessContrast bright="-88000" contrast="-40000"/>
                      </a14:imgEffect>
                    </a14:imgLayer>
                  </a14:imgProps>
                </a:ext>
              </a:extLst>
            </a:blip>
            <a:srcRect l="6158" t="3449" r="7705" b="10929"/>
            <a:stretch/>
          </p:blipFill>
          <p:spPr>
            <a:xfrm>
              <a:off x="9595156" y="-141047"/>
              <a:ext cx="2652370" cy="237744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9" name="Picture 8"/>
            <p:cNvPicPr>
              <a:picLocks/>
            </p:cNvPicPr>
            <p:nvPr userDrawn="1"/>
          </p:nvPicPr>
          <p:blipFill rotWithShape="1">
            <a:blip r:embed="rId1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Marker/>
                      </a14:imgEffect>
                      <a14:imgEffect>
                        <a14:brightnessContrast bright="-88000" contrast="-40000"/>
                      </a14:imgEffect>
                    </a14:imgLayer>
                  </a14:imgProps>
                </a:ext>
              </a:extLst>
            </a:blip>
            <a:srcRect l="6158" t="3449" r="7705" b="54518"/>
            <a:stretch/>
          </p:blipFill>
          <p:spPr>
            <a:xfrm>
              <a:off x="2253673" y="4466217"/>
              <a:ext cx="5078968" cy="2507236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/>
            </p:cNvPicPr>
            <p:nvPr userDrawn="1"/>
          </p:nvPicPr>
          <p:blipFill rotWithShape="1">
            <a:blip r:embed="rId1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Marker/>
                      </a14:imgEffect>
                      <a14:imgEffect>
                        <a14:brightnessContrast bright="-88000" contrast="-40000"/>
                      </a14:imgEffect>
                    </a14:imgLayer>
                  </a14:imgProps>
                </a:ext>
              </a:extLst>
            </a:blip>
            <a:srcRect l="6158" t="3449" r="7705" b="10929"/>
            <a:stretch/>
          </p:blipFill>
          <p:spPr>
            <a:xfrm>
              <a:off x="-73998" y="-113339"/>
              <a:ext cx="4937760" cy="4754880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16" name="Rectangle 15"/>
          <p:cNvSpPr/>
          <p:nvPr userDrawn="1"/>
        </p:nvSpPr>
        <p:spPr>
          <a:xfrm>
            <a:off x="0" y="-113339"/>
            <a:ext cx="12265998" cy="7049847"/>
          </a:xfrm>
          <a:prstGeom prst="rect">
            <a:avLst/>
          </a:prstGeom>
          <a:solidFill>
            <a:schemeClr val="tx2">
              <a:lumMod val="5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0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10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6" Type="http://schemas.microsoft.com/office/2007/relationships/hdphoto" Target="../media/hdphoto7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1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6" Type="http://schemas.microsoft.com/office/2007/relationships/hdphoto" Target="../media/hdphoto7.wdp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9.png"/><Relationship Id="rId18" Type="http://schemas.microsoft.com/office/2007/relationships/hdphoto" Target="../media/hdphoto13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11.wdp"/><Relationship Id="rId17" Type="http://schemas.openxmlformats.org/officeDocument/2006/relationships/image" Target="../media/image22.png"/><Relationship Id="rId2" Type="http://schemas.openxmlformats.org/officeDocument/2006/relationships/image" Target="../media/image14.jpeg"/><Relationship Id="rId16" Type="http://schemas.microsoft.com/office/2007/relationships/hdphoto" Target="../media/hdphoto12.wdp"/><Relationship Id="rId1" Type="http://schemas.openxmlformats.org/officeDocument/2006/relationships/slideLayout" Target="../slideLayouts/slideLayout29.xml"/><Relationship Id="rId6" Type="http://schemas.microsoft.com/office/2007/relationships/hdphoto" Target="../media/hdphoto7.wdp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18.png"/><Relationship Id="rId1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png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png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png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png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microsoft.com/office/2007/relationships/hdphoto" Target="../media/hdphoto6.wdp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4.png"/><Relationship Id="rId5" Type="http://schemas.microsoft.com/office/2007/relationships/hdphoto" Target="../media/hdphoto13.wdp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2.png"/><Relationship Id="rId18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openxmlformats.org/officeDocument/2006/relationships/image" Target="../media/image15.png"/><Relationship Id="rId12" Type="http://schemas.microsoft.com/office/2007/relationships/hdphoto" Target="../media/hdphoto8.wdp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1.png"/><Relationship Id="rId20" Type="http://schemas.microsoft.com/office/2007/relationships/hdphoto" Target="../media/hdphoto12.wdp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9.png"/><Relationship Id="rId11" Type="http://schemas.openxmlformats.org/officeDocument/2006/relationships/image" Target="../media/image17.png"/><Relationship Id="rId5" Type="http://schemas.openxmlformats.org/officeDocument/2006/relationships/image" Target="../media/image28.png"/><Relationship Id="rId15" Type="http://schemas.openxmlformats.org/officeDocument/2006/relationships/image" Target="../media/image26.png"/><Relationship Id="rId10" Type="http://schemas.microsoft.com/office/2007/relationships/hdphoto" Target="../media/hdphoto7.wdp"/><Relationship Id="rId19" Type="http://schemas.openxmlformats.org/officeDocument/2006/relationships/image" Target="../media/image21.png"/><Relationship Id="rId4" Type="http://schemas.openxmlformats.org/officeDocument/2006/relationships/image" Target="../media/image27.png"/><Relationship Id="rId9" Type="http://schemas.openxmlformats.org/officeDocument/2006/relationships/image" Target="../media/image16.png"/><Relationship Id="rId14" Type="http://schemas.microsoft.com/office/2007/relationships/hdphoto" Target="../media/hdphoto13.wdp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microsoft.com/office/2007/relationships/hdphoto" Target="../media/hdphoto19.wdp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microsoft.com/office/2007/relationships/hdphoto" Target="../media/hdphoto16.wdp"/><Relationship Id="rId10" Type="http://schemas.microsoft.com/office/2007/relationships/hdphoto" Target="../media/hdphoto18.wdp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3.png"/><Relationship Id="rId12" Type="http://schemas.openxmlformats.org/officeDocument/2006/relationships/image" Target="../media/image45.png"/><Relationship Id="rId2" Type="http://schemas.openxmlformats.org/officeDocument/2006/relationships/image" Target="../media/image35.jpg"/><Relationship Id="rId16" Type="http://schemas.microsoft.com/office/2007/relationships/hdphoto" Target="../media/hdphoto1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4.png"/><Relationship Id="rId5" Type="http://schemas.openxmlformats.org/officeDocument/2006/relationships/image" Target="../media/image36.png"/><Relationship Id="rId15" Type="http://schemas.openxmlformats.org/officeDocument/2006/relationships/image" Target="../media/image40.png"/><Relationship Id="rId10" Type="http://schemas.microsoft.com/office/2007/relationships/hdphoto" Target="../media/hdphoto2.wdp"/><Relationship Id="rId4" Type="http://schemas.microsoft.com/office/2007/relationships/hdphoto" Target="../media/hdphoto20.wdp"/><Relationship Id="rId9" Type="http://schemas.openxmlformats.org/officeDocument/2006/relationships/image" Target="../media/image5.png"/><Relationship Id="rId14" Type="http://schemas.microsoft.com/office/2007/relationships/hdphoto" Target="../media/hdphoto2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.png"/><Relationship Id="rId7" Type="http://schemas.microsoft.com/office/2007/relationships/hdphoto" Target="../media/hdphoto1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2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0214" y="2110213"/>
            <a:ext cx="7055454" cy="1484530"/>
          </a:xfrm>
        </p:spPr>
        <p:txBody>
          <a:bodyPr>
            <a:noAutofit/>
            <a:scene3d>
              <a:camera prst="orthographicFront"/>
              <a:lightRig rig="threePt" dir="t">
                <a:rot lat="0" lon="0" rev="9600000"/>
              </a:lightRig>
            </a:scene3d>
            <a:sp3d contourW="6350" prstMaterial="matte">
              <a:bevelT w="25400"/>
              <a:bevelB w="0"/>
            </a:sp3d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A New Functional-Logic Compiler for Curry: Sprite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9908" y="4885892"/>
            <a:ext cx="9648092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Andy Jost</a:t>
            </a:r>
          </a:p>
          <a:p>
            <a:r>
              <a:rPr lang="en-US" dirty="0"/>
              <a:t>Portland State University and Synopsys, Inc.</a:t>
            </a:r>
          </a:p>
          <a:p>
            <a:r>
              <a:rPr lang="en-US" dirty="0"/>
              <a:t>In collaboration with Sergio Antoy</a:t>
            </a:r>
          </a:p>
          <a:p>
            <a:r>
              <a:rPr lang="en-US" dirty="0"/>
              <a:t>Supported by NSF grant #1317249 | LOPSTR: Sept. 7, 2016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58143" y="1334796"/>
            <a:ext cx="0" cy="301553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63190" y="1708085"/>
            <a:ext cx="3492984" cy="2258069"/>
            <a:chOff x="660175" y="1708085"/>
            <a:chExt cx="3492984" cy="2258069"/>
          </a:xfrm>
        </p:grpSpPr>
        <p:grpSp>
          <p:nvGrpSpPr>
            <p:cNvPr id="10" name="Group 9"/>
            <p:cNvGrpSpPr/>
            <p:nvPr/>
          </p:nvGrpSpPr>
          <p:grpSpPr>
            <a:xfrm>
              <a:off x="660175" y="1708085"/>
              <a:ext cx="3485677" cy="2258069"/>
              <a:chOff x="5455592" y="1756807"/>
              <a:chExt cx="3485677" cy="2258069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2729" y="1756807"/>
                <a:ext cx="1076452" cy="1251960"/>
              </a:xfrm>
              <a:prstGeom prst="rect">
                <a:avLst/>
              </a:prstGeom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5455592" y="1908856"/>
                <a:ext cx="3485677" cy="2106020"/>
                <a:chOff x="7729407" y="985663"/>
                <a:chExt cx="3485677" cy="2106020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29407" y="2099741"/>
                  <a:ext cx="2675793" cy="991942"/>
                </a:xfrm>
                <a:prstGeom prst="rect">
                  <a:avLst/>
                </a:prstGeom>
              </p:spPr>
            </p:pic>
            <p:grpSp>
              <p:nvGrpSpPr>
                <p:cNvPr id="14" name="Group 13"/>
                <p:cNvGrpSpPr/>
                <p:nvPr/>
              </p:nvGrpSpPr>
              <p:grpSpPr>
                <a:xfrm>
                  <a:off x="9227248" y="985663"/>
                  <a:ext cx="1987836" cy="2102021"/>
                  <a:chOff x="5716598" y="2323327"/>
                  <a:chExt cx="1987836" cy="2102021"/>
                </a:xfrm>
              </p:grpSpPr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000000"/>
                      </a:clrFrom>
                      <a:clrTo>
                        <a:srgbClr val="000000">
                          <a:alpha val="0"/>
                        </a:srgbClr>
                      </a:clrTo>
                    </a:clrChange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artisticChalkSketch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2859896" flipH="1">
                    <a:off x="6409034" y="2891823"/>
                    <a:ext cx="1295400" cy="1533525"/>
                  </a:xfrm>
                  <a:prstGeom prst="rect">
                    <a:avLst/>
                  </a:prstGeom>
                  <a:effectLst>
                    <a:softEdge rad="38100"/>
                  </a:effectLst>
                </p:spPr>
              </p:pic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000000"/>
                      </a:clrFrom>
                      <a:clrTo>
                        <a:srgbClr val="000000">
                          <a:alpha val="0"/>
                        </a:srgbClr>
                      </a:clrTo>
                    </a:clrChange>
                    <a:duotone>
                      <a:prstClr val="black"/>
                      <a:schemeClr val="accent5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artisticChalkSketch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8880558">
                    <a:off x="5835661" y="2204264"/>
                    <a:ext cx="1295400" cy="1533525"/>
                  </a:xfrm>
                  <a:prstGeom prst="rect">
                    <a:avLst/>
                  </a:prstGeom>
                  <a:effectLst>
                    <a:softEdge rad="25400"/>
                  </a:effectLst>
                </p:spPr>
              </p:pic>
            </p:grpSp>
          </p:grp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82" y="2969347"/>
              <a:ext cx="2675793" cy="991942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2165323" y="1855269"/>
              <a:ext cx="1987836" cy="2102021"/>
              <a:chOff x="5716598" y="2323327"/>
              <a:chExt cx="1987836" cy="2102021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ChalkSketc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2859896" flipH="1">
                <a:off x="6409034" y="2891823"/>
                <a:ext cx="1295400" cy="1533525"/>
              </a:xfrm>
              <a:prstGeom prst="rect">
                <a:avLst/>
              </a:prstGeom>
              <a:effectLst>
                <a:softEdge rad="38100"/>
              </a:effec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ChalkSketc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8880558">
                <a:off x="5835661" y="2204264"/>
                <a:ext cx="1295400" cy="1533525"/>
              </a:xfrm>
              <a:prstGeom prst="rect">
                <a:avLst/>
              </a:prstGeom>
              <a:effectLst>
                <a:softEdge rad="254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2249407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648072" y="4194145"/>
            <a:ext cx="4709374" cy="1843239"/>
          </a:xfrm>
          <a:prstGeom prst="rect">
            <a:avLst/>
          </a:prstGeom>
          <a:solidFill>
            <a:schemeClr val="tx1">
              <a:alpha val="25000"/>
            </a:schemeClr>
          </a:solidFill>
          <a:effectLst>
            <a:softEdge rad="165100"/>
          </a:effectLst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The</a:t>
            </a:r>
            <a:r>
              <a:rPr lang="en-US" dirty="0">
                <a:solidFill>
                  <a:schemeClr val="accent1"/>
                </a:solidFill>
              </a:rPr>
              <a:t> Pull-Tab </a:t>
            </a:r>
            <a:r>
              <a:rPr lang="en-US" dirty="0"/>
              <a:t>transformation</a:t>
            </a:r>
          </a:p>
        </p:txBody>
      </p:sp>
      <p:pic>
        <p:nvPicPr>
          <p:cNvPr id="4" name="Picture 2" descr="Image result for powerpoint chalkboard textur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024" y="319406"/>
            <a:ext cx="5348807" cy="6389076"/>
          </a:xfrm>
          <a:prstGeom prst="roundRect">
            <a:avLst/>
          </a:prstGeom>
          <a:noFill/>
          <a:ln w="57150">
            <a:solidFill>
              <a:srgbClr val="2300B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903442" y="1544500"/>
            <a:ext cx="4074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99696" y="2717055"/>
            <a:ext cx="5068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u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59634" y="2926914"/>
            <a:ext cx="444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DBD600"/>
                </a:solidFill>
                <a:latin typeface="Bradley Hand ITC" panose="03070402050302030203" pitchFamily="66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545083" y="4100157"/>
            <a:ext cx="463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276590" y="4159968"/>
            <a:ext cx="463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19024" y="2717054"/>
            <a:ext cx="4523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v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58467" y="2203283"/>
            <a:ext cx="431221" cy="7143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8541" y="3463411"/>
            <a:ext cx="223873" cy="8096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94923" y="3549189"/>
            <a:ext cx="153471" cy="6381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131977">
            <a:off x="9342986" y="2218778"/>
            <a:ext cx="288228" cy="7320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2074" y="2193481"/>
            <a:ext cx="147032" cy="929645"/>
          </a:xfrm>
          <a:prstGeom prst="rect">
            <a:avLst/>
          </a:prstGeom>
        </p:spPr>
      </p:pic>
      <p:sp>
        <p:nvSpPr>
          <p:cNvPr id="9" name="Arc 8"/>
          <p:cNvSpPr/>
          <p:nvPr/>
        </p:nvSpPr>
        <p:spPr>
          <a:xfrm>
            <a:off x="8620160" y="1167222"/>
            <a:ext cx="375792" cy="3830164"/>
          </a:xfrm>
          <a:prstGeom prst="arc">
            <a:avLst>
              <a:gd name="adj1" fmla="val 16422601"/>
              <a:gd name="adj2" fmla="val 1588578"/>
            </a:avLst>
          </a:prstGeom>
          <a:ln w="95250">
            <a:solidFill>
              <a:srgbClr val="00B0F0"/>
            </a:solidFill>
            <a:prstDash val="sysDot"/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648072" y="4194145"/>
            <a:ext cx="4709374" cy="1843239"/>
          </a:xfrm>
          <a:prstGeom prst="rect">
            <a:avLst/>
          </a:prstGeom>
          <a:solidFill>
            <a:schemeClr val="tx1">
              <a:alpha val="25000"/>
            </a:schemeClr>
          </a:solidFill>
          <a:effectLst>
            <a:softEdge rad="165100"/>
          </a:effectLst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The</a:t>
            </a:r>
            <a:r>
              <a:rPr lang="en-US" dirty="0">
                <a:solidFill>
                  <a:schemeClr val="accent1"/>
                </a:solidFill>
              </a:rPr>
              <a:t> Pull-Tab </a:t>
            </a:r>
            <a:r>
              <a:rPr lang="en-US" dirty="0"/>
              <a:t>transformation</a:t>
            </a:r>
          </a:p>
        </p:txBody>
      </p:sp>
      <p:pic>
        <p:nvPicPr>
          <p:cNvPr id="4" name="Picture 2" descr="Image result for powerpoint chalkboard textur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024" y="319406"/>
            <a:ext cx="5348807" cy="6389076"/>
          </a:xfrm>
          <a:prstGeom prst="roundRect">
            <a:avLst/>
          </a:prstGeom>
          <a:noFill/>
          <a:ln w="57150">
            <a:solidFill>
              <a:srgbClr val="2300B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517417" y="4234394"/>
            <a:ext cx="5068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u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95675" y="4528044"/>
            <a:ext cx="463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594613" y="4597808"/>
            <a:ext cx="463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273610" y="4174429"/>
            <a:ext cx="4523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v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6188" y="3720622"/>
            <a:ext cx="431221" cy="7143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95791">
            <a:off x="8501582" y="3885122"/>
            <a:ext cx="223873" cy="8096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12946" y="3987029"/>
            <a:ext cx="153471" cy="6381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131977">
            <a:off x="9997572" y="3676153"/>
            <a:ext cx="288228" cy="73202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943414" y="1510096"/>
            <a:ext cx="444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DBD600"/>
                </a:solidFill>
                <a:latin typeface="Bradley Hand ITC" panose="03070402050302030203" pitchFamily="66" charset="0"/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halkSketch/>
                    </a14:imgEffect>
                  </a14:imgLayer>
                </a14:imgProps>
              </a:ext>
            </a:extLst>
          </a:blip>
          <a:srcRect t="23738"/>
          <a:stretch/>
        </p:blipFill>
        <p:spPr>
          <a:xfrm rot="18033628">
            <a:off x="9609310" y="3934190"/>
            <a:ext cx="1233332" cy="4106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halkSketch/>
                    </a14:imgEffect>
                  </a14:imgLayer>
                </a14:imgProps>
              </a:ext>
            </a:extLst>
          </a:blip>
          <a:srcRect t="46269" b="40766"/>
          <a:stretch/>
        </p:blipFill>
        <p:spPr>
          <a:xfrm rot="3564124">
            <a:off x="7899935" y="4610693"/>
            <a:ext cx="1233332" cy="33452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392969" y="3069256"/>
            <a:ext cx="4074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f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471810" y="3026900"/>
            <a:ext cx="4074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f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94148">
            <a:off x="8689752" y="2200388"/>
            <a:ext cx="275149" cy="9950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96992">
            <a:off x="9334235" y="2189548"/>
            <a:ext cx="275149" cy="9950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725970">
            <a:off x="8707901" y="3846348"/>
            <a:ext cx="1233332" cy="86949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237982">
            <a:off x="8371109" y="3848447"/>
            <a:ext cx="1233332" cy="86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43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648072" y="4194145"/>
            <a:ext cx="4709374" cy="1843239"/>
          </a:xfrm>
          <a:prstGeom prst="rect">
            <a:avLst/>
          </a:prstGeom>
          <a:solidFill>
            <a:schemeClr val="tx1">
              <a:alpha val="25000"/>
            </a:schemeClr>
          </a:solidFill>
          <a:effectLst>
            <a:softEdge rad="165100"/>
          </a:effectLst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The</a:t>
            </a:r>
            <a:r>
              <a:rPr lang="en-US" dirty="0">
                <a:solidFill>
                  <a:schemeClr val="accent1"/>
                </a:solidFill>
              </a:rPr>
              <a:t> Pull-Tab </a:t>
            </a:r>
            <a:r>
              <a:rPr lang="en-US" dirty="0"/>
              <a:t>transformation</a:t>
            </a:r>
          </a:p>
        </p:txBody>
      </p:sp>
      <p:pic>
        <p:nvPicPr>
          <p:cNvPr id="4" name="Picture 2" descr="Image result for powerpoint chalkboard textur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024" y="319406"/>
            <a:ext cx="5348807" cy="6389076"/>
          </a:xfrm>
          <a:prstGeom prst="roundRect">
            <a:avLst/>
          </a:prstGeom>
          <a:noFill/>
          <a:ln w="57150">
            <a:solidFill>
              <a:srgbClr val="2300B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389471" y="4852062"/>
            <a:ext cx="5068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u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267729" y="5145712"/>
            <a:ext cx="463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466667" y="5215476"/>
            <a:ext cx="463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145664" y="4792097"/>
            <a:ext cx="4523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v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48242" y="4338290"/>
            <a:ext cx="431221" cy="7143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95791">
            <a:off x="9373636" y="4502790"/>
            <a:ext cx="223873" cy="8096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85000" y="4604697"/>
            <a:ext cx="153471" cy="6381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131977">
            <a:off x="10869626" y="4293821"/>
            <a:ext cx="288228" cy="73202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815468" y="2127764"/>
            <a:ext cx="444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DBD600"/>
                </a:solidFill>
                <a:latin typeface="Bradley Hand ITC" panose="03070402050302030203" pitchFamily="66" charset="0"/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halkSketch/>
                    </a14:imgEffect>
                  </a14:imgLayer>
                </a14:imgProps>
              </a:ext>
            </a:extLst>
          </a:blip>
          <a:srcRect t="23738"/>
          <a:stretch/>
        </p:blipFill>
        <p:spPr>
          <a:xfrm rot="18033628">
            <a:off x="10481364" y="4551858"/>
            <a:ext cx="1233332" cy="4106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halkSketch/>
                    </a14:imgEffect>
                  </a14:imgLayer>
                </a14:imgProps>
              </a:ext>
            </a:extLst>
          </a:blip>
          <a:srcRect t="46269" b="40766"/>
          <a:stretch/>
        </p:blipFill>
        <p:spPr>
          <a:xfrm rot="3564124">
            <a:off x="8771989" y="5228361"/>
            <a:ext cx="1233332" cy="33452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265023" y="3686924"/>
            <a:ext cx="4074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f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343864" y="3644568"/>
            <a:ext cx="4074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f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94148">
            <a:off x="9561806" y="2818056"/>
            <a:ext cx="275149" cy="9950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96992">
            <a:off x="10206289" y="2807216"/>
            <a:ext cx="275149" cy="9950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725970">
            <a:off x="9579955" y="4464016"/>
            <a:ext cx="1233332" cy="86949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237982">
            <a:off x="9243163" y="4466115"/>
            <a:ext cx="1233332" cy="86949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659085" y="474825"/>
            <a:ext cx="1971696" cy="3384909"/>
            <a:chOff x="6659085" y="474825"/>
            <a:chExt cx="1971696" cy="3384909"/>
          </a:xfrm>
        </p:grpSpPr>
        <p:sp>
          <p:nvSpPr>
            <p:cNvPr id="29" name="TextBox 28"/>
            <p:cNvSpPr txBox="1"/>
            <p:nvPr/>
          </p:nvSpPr>
          <p:spPr>
            <a:xfrm>
              <a:off x="7462831" y="474825"/>
              <a:ext cx="40748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Bradley Hand ITC" panose="03070402050302030203" pitchFamily="66" charset="0"/>
                </a:rPr>
                <a:t>f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59085" y="1647380"/>
              <a:ext cx="5068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u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519023" y="1857239"/>
              <a:ext cx="44435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rgbClr val="DBD600"/>
                  </a:solidFill>
                  <a:latin typeface="Bradley Hand ITC" panose="03070402050302030203" pitchFamily="66" charset="0"/>
                </a:rPr>
                <a:t>?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04472" y="3030482"/>
              <a:ext cx="46358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5353FF"/>
                  </a:solidFill>
                  <a:latin typeface="Bradley Hand ITC" panose="03070402050302030203" pitchFamily="66" charset="0"/>
                </a:rPr>
                <a:t>a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835979" y="3090293"/>
              <a:ext cx="46358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5353FF"/>
                  </a:solidFill>
                  <a:latin typeface="Bradley Hand ITC" panose="03070402050302030203" pitchFamily="66" charset="0"/>
                </a:rPr>
                <a:t>b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178413" y="1647379"/>
              <a:ext cx="4523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Bradley Hand ITC" panose="03070402050302030203" pitchFamily="66" charset="0"/>
                </a:rPr>
                <a:t>v</a:t>
              </a: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17856" y="1133608"/>
              <a:ext cx="431221" cy="71437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77930" y="2393736"/>
              <a:ext cx="223873" cy="809625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54312" y="2479514"/>
              <a:ext cx="153471" cy="638175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131977">
              <a:off x="7902375" y="1149103"/>
              <a:ext cx="288228" cy="73202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51463" y="1123806"/>
              <a:ext cx="147032" cy="929645"/>
            </a:xfrm>
            <a:prstGeom prst="rect">
              <a:avLst/>
            </a:prstGeom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15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43460">
            <a:off x="9566468" y="1291542"/>
            <a:ext cx="346682" cy="90487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7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40610">
            <a:off x="8482410" y="484881"/>
            <a:ext cx="519455" cy="59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4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owerpoint chalkboard textur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024" y="319406"/>
            <a:ext cx="5348807" cy="6389076"/>
          </a:xfrm>
          <a:prstGeom prst="roundRect">
            <a:avLst/>
          </a:prstGeom>
          <a:noFill/>
          <a:ln w="57150">
            <a:solidFill>
              <a:srgbClr val="2300B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ontent Placeholder 2"/>
          <p:cNvSpPr txBox="1">
            <a:spLocks/>
          </p:cNvSpPr>
          <p:nvPr/>
        </p:nvSpPr>
        <p:spPr>
          <a:xfrm>
            <a:off x="369560" y="1239412"/>
            <a:ext cx="5548643" cy="1152095"/>
          </a:xfrm>
          <a:prstGeom prst="rect">
            <a:avLst/>
          </a:prstGeom>
          <a:solidFill>
            <a:schemeClr val="tx1"/>
          </a:solidFill>
          <a:effectLst>
            <a:softEdge rad="152400"/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Pull-tabbing </a:t>
            </a:r>
            <a:r>
              <a:rPr lang="en-US" sz="3900" dirty="0">
                <a:solidFill>
                  <a:schemeClr val="accent1"/>
                </a:solidFill>
              </a:rPr>
              <a:t>duplicates</a:t>
            </a:r>
            <a:r>
              <a:rPr lang="en-US" dirty="0"/>
              <a:t> choices. . 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338412" y="2030546"/>
            <a:ext cx="1544030" cy="2789107"/>
            <a:chOff x="8288480" y="3087050"/>
            <a:chExt cx="1544030" cy="278910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35062">
              <a:off x="9202367" y="3828915"/>
              <a:ext cx="431221" cy="71437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844390" y="4382998"/>
              <a:ext cx="44435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rgbClr val="DBD600"/>
                  </a:solidFill>
                  <a:latin typeface="Bradley Hand ITC" panose="03070402050302030203" pitchFamily="66" charset="0"/>
                </a:rPr>
                <a:t>?</a:t>
              </a:r>
              <a:endParaRPr lang="en-US" sz="5400" b="1" baseline="-25000" dirty="0">
                <a:solidFill>
                  <a:schemeClr val="accent1"/>
                </a:solidFill>
                <a:latin typeface="Bradley Hand ITC" panose="03070402050302030203" pitchFamily="66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662465" y="5066532"/>
              <a:ext cx="223873" cy="80962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247340">
              <a:off x="9383725" y="5178054"/>
              <a:ext cx="153471" cy="63817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57622">
              <a:off x="8525576" y="3863647"/>
              <a:ext cx="288228" cy="732024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8288480" y="3087050"/>
              <a:ext cx="688757" cy="2448807"/>
              <a:chOff x="5105765" y="2881035"/>
              <a:chExt cx="688757" cy="2448807"/>
            </a:xfrm>
          </p:grpSpPr>
          <p:sp>
            <p:nvSpPr>
              <p:cNvPr id="26" name="Arc 25"/>
              <p:cNvSpPr/>
              <p:nvPr/>
            </p:nvSpPr>
            <p:spPr>
              <a:xfrm rot="19606991">
                <a:off x="5418730" y="3063102"/>
                <a:ext cx="375792" cy="2266740"/>
              </a:xfrm>
              <a:prstGeom prst="arc">
                <a:avLst>
                  <a:gd name="adj1" fmla="val 16422601"/>
                  <a:gd name="adj2" fmla="val 1588578"/>
                </a:avLst>
              </a:prstGeom>
              <a:ln w="95250">
                <a:solidFill>
                  <a:srgbClr val="00B0F0"/>
                </a:solidFill>
                <a:prstDash val="sysDot"/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105765" y="2881035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F0"/>
                    </a:solidFill>
                  </a:rPr>
                  <a:t>1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9134528" y="3087050"/>
              <a:ext cx="697982" cy="2408767"/>
              <a:chOff x="5752602" y="2847579"/>
              <a:chExt cx="697982" cy="2408767"/>
            </a:xfrm>
          </p:grpSpPr>
          <p:sp>
            <p:nvSpPr>
              <p:cNvPr id="24" name="Arc 23"/>
              <p:cNvSpPr/>
              <p:nvPr/>
            </p:nvSpPr>
            <p:spPr>
              <a:xfrm rot="1993009" flipH="1">
                <a:off x="5752602" y="3045326"/>
                <a:ext cx="375792" cy="2211020"/>
              </a:xfrm>
              <a:prstGeom prst="arc">
                <a:avLst>
                  <a:gd name="adj1" fmla="val 16422601"/>
                  <a:gd name="adj2" fmla="val 1588578"/>
                </a:avLst>
              </a:prstGeom>
              <a:ln w="95250">
                <a:solidFill>
                  <a:srgbClr val="00B0F0"/>
                </a:solidFill>
                <a:prstDash val="sysDot"/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096000" y="2847579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F0"/>
                    </a:solidFill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4034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owerpoint chalkboard textur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024" y="319406"/>
            <a:ext cx="5348807" cy="6389076"/>
          </a:xfrm>
          <a:prstGeom prst="roundRect">
            <a:avLst/>
          </a:prstGeom>
          <a:noFill/>
          <a:ln w="57150">
            <a:solidFill>
              <a:srgbClr val="2300B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ontent Placeholder 2"/>
          <p:cNvSpPr txBox="1">
            <a:spLocks/>
          </p:cNvSpPr>
          <p:nvPr/>
        </p:nvSpPr>
        <p:spPr>
          <a:xfrm>
            <a:off x="369560" y="1239412"/>
            <a:ext cx="5548643" cy="1152095"/>
          </a:xfrm>
          <a:prstGeom prst="rect">
            <a:avLst/>
          </a:prstGeom>
          <a:solidFill>
            <a:schemeClr val="tx1"/>
          </a:solidFill>
          <a:effectLst>
            <a:softEdge rad="152400"/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Pull-tabbing </a:t>
            </a:r>
            <a:r>
              <a:rPr lang="en-US" sz="3900" dirty="0">
                <a:solidFill>
                  <a:schemeClr val="accent1"/>
                </a:solidFill>
              </a:rPr>
              <a:t>duplicates</a:t>
            </a:r>
            <a:r>
              <a:rPr lang="en-US" dirty="0"/>
              <a:t> choices. . 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338412" y="2030546"/>
            <a:ext cx="1544030" cy="2789107"/>
            <a:chOff x="8288480" y="3087050"/>
            <a:chExt cx="1544030" cy="278910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435062">
              <a:off x="9202367" y="3828915"/>
              <a:ext cx="431221" cy="71437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844390" y="4382998"/>
              <a:ext cx="44435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rgbClr val="DBD600"/>
                  </a:solidFill>
                  <a:latin typeface="Bradley Hand ITC" panose="03070402050302030203" pitchFamily="66" charset="0"/>
                </a:rPr>
                <a:t>?</a:t>
              </a:r>
              <a:endParaRPr lang="en-US" sz="5400" b="1" baseline="-25000" dirty="0">
                <a:solidFill>
                  <a:schemeClr val="accent1"/>
                </a:solidFill>
                <a:latin typeface="Bradley Hand ITC" panose="03070402050302030203" pitchFamily="66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662465" y="5066532"/>
              <a:ext cx="223873" cy="80962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247340">
              <a:off x="9383725" y="5178054"/>
              <a:ext cx="153471" cy="63817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857622">
              <a:off x="8525576" y="3863647"/>
              <a:ext cx="288228" cy="732024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8288480" y="3087050"/>
              <a:ext cx="688757" cy="2448807"/>
              <a:chOff x="5105765" y="2881035"/>
              <a:chExt cx="688757" cy="2448807"/>
            </a:xfrm>
          </p:grpSpPr>
          <p:sp>
            <p:nvSpPr>
              <p:cNvPr id="26" name="Arc 25"/>
              <p:cNvSpPr/>
              <p:nvPr/>
            </p:nvSpPr>
            <p:spPr>
              <a:xfrm rot="19606991">
                <a:off x="5418730" y="3063102"/>
                <a:ext cx="375792" cy="2266740"/>
              </a:xfrm>
              <a:prstGeom prst="arc">
                <a:avLst>
                  <a:gd name="adj1" fmla="val 16422601"/>
                  <a:gd name="adj2" fmla="val 1588578"/>
                </a:avLst>
              </a:prstGeom>
              <a:ln w="95250">
                <a:solidFill>
                  <a:srgbClr val="00B0F0"/>
                </a:solidFill>
                <a:prstDash val="sysDot"/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105765" y="2881035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F0"/>
                    </a:solidFill>
                  </a:rPr>
                  <a:t>1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9134528" y="3087050"/>
              <a:ext cx="697982" cy="2408767"/>
              <a:chOff x="5752602" y="2847579"/>
              <a:chExt cx="697982" cy="2408767"/>
            </a:xfrm>
          </p:grpSpPr>
          <p:sp>
            <p:nvSpPr>
              <p:cNvPr id="24" name="Arc 23"/>
              <p:cNvSpPr/>
              <p:nvPr/>
            </p:nvSpPr>
            <p:spPr>
              <a:xfrm rot="1993009" flipH="1">
                <a:off x="5752602" y="3045326"/>
                <a:ext cx="375792" cy="2211020"/>
              </a:xfrm>
              <a:prstGeom prst="arc">
                <a:avLst>
                  <a:gd name="adj1" fmla="val 16422601"/>
                  <a:gd name="adj2" fmla="val 1588578"/>
                </a:avLst>
              </a:prstGeom>
              <a:ln w="95250">
                <a:solidFill>
                  <a:srgbClr val="00B0F0"/>
                </a:solidFill>
                <a:prstDash val="sysDot"/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096000" y="2847579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F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41721" y="3098996"/>
            <a:ext cx="1827761" cy="1069607"/>
            <a:chOff x="9141721" y="3098996"/>
            <a:chExt cx="1827761" cy="1069607"/>
          </a:xfrm>
        </p:grpSpPr>
        <p:sp>
          <p:nvSpPr>
            <p:cNvPr id="28" name="TextBox 27"/>
            <p:cNvSpPr txBox="1"/>
            <p:nvPr/>
          </p:nvSpPr>
          <p:spPr>
            <a:xfrm>
              <a:off x="9141721" y="3522272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baseline="-25000" dirty="0" err="1">
                  <a:solidFill>
                    <a:schemeClr val="accent1"/>
                  </a:solidFill>
                  <a:latin typeface="Bradley Hand ITC" panose="03070402050302030203" pitchFamily="66" charset="0"/>
                </a:rPr>
                <a:t>i</a:t>
              </a:r>
              <a:endParaRPr lang="en-US" sz="5400" b="1" baseline="-25000" dirty="0">
                <a:solidFill>
                  <a:schemeClr val="accent1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 rot="8998543">
              <a:off x="9411255" y="3098996"/>
              <a:ext cx="1558227" cy="7062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Content Placeholder 2"/>
          <p:cNvSpPr txBox="1">
            <a:spLocks/>
          </p:cNvSpPr>
          <p:nvPr/>
        </p:nvSpPr>
        <p:spPr>
          <a:xfrm>
            <a:off x="352845" y="3059912"/>
            <a:ext cx="5743187" cy="1055457"/>
          </a:xfrm>
          <a:prstGeom prst="rect">
            <a:avLst/>
          </a:prstGeom>
          <a:solidFill>
            <a:schemeClr val="tx1"/>
          </a:solidFill>
          <a:effectLst>
            <a:softEdge rad="152400"/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. . . so each choice is labeled with an </a:t>
            </a:r>
            <a:r>
              <a:rPr lang="en-US" sz="4000" dirty="0">
                <a:solidFill>
                  <a:schemeClr val="accent1"/>
                </a:solidFill>
              </a:rPr>
              <a:t>identifier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4015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30769" y="2978272"/>
            <a:ext cx="5091113" cy="207486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 Pull-Tab Transformation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Fair Evaluation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Consistent Evaluation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84055" y="1696884"/>
            <a:ext cx="5091077" cy="1042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Fair Scheme Topics</a:t>
            </a:r>
          </a:p>
        </p:txBody>
      </p:sp>
    </p:spTree>
    <p:extLst>
      <p:ext uri="{BB962C8B-B14F-4D97-AF65-F5344CB8AC3E}">
        <p14:creationId xmlns:p14="http://schemas.microsoft.com/office/powerpoint/2010/main" val="328266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284055" y="1696884"/>
            <a:ext cx="5091077" cy="1042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Fair Scheme Topics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30769" y="2978272"/>
            <a:ext cx="5091113" cy="20748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Pull-Tab Transformation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Fair Evaluation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Consistent Evaluation</a:t>
            </a:r>
          </a:p>
        </p:txBody>
      </p:sp>
    </p:spTree>
    <p:extLst>
      <p:ext uri="{BB962C8B-B14F-4D97-AF65-F5344CB8AC3E}">
        <p14:creationId xmlns:p14="http://schemas.microsoft.com/office/powerpoint/2010/main" val="1649559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34754" y="492636"/>
            <a:ext cx="12493592" cy="1358008"/>
          </a:xfrm>
          <a:prstGeom prst="rect">
            <a:avLst/>
          </a:prstGeom>
          <a:solidFill>
            <a:srgbClr val="0E004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97675" y="4659313"/>
            <a:ext cx="5394325" cy="12096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Computations are arranged into a </a:t>
            </a:r>
            <a:r>
              <a:rPr lang="en-US" sz="4400" dirty="0">
                <a:solidFill>
                  <a:srgbClr val="00B0F0"/>
                </a:solidFill>
              </a:rPr>
              <a:t>queue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534403" y="2726159"/>
            <a:ext cx="3139999" cy="3422447"/>
            <a:chOff x="2519889" y="2784215"/>
            <a:chExt cx="3139999" cy="3422447"/>
          </a:xfrm>
        </p:grpSpPr>
        <p:sp>
          <p:nvSpPr>
            <p:cNvPr id="20" name="Isosceles Triangle 19"/>
            <p:cNvSpPr/>
            <p:nvPr/>
          </p:nvSpPr>
          <p:spPr>
            <a:xfrm>
              <a:off x="2519889" y="3325013"/>
              <a:ext cx="2759016" cy="2378462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2776071" y="3119379"/>
              <a:ext cx="746109" cy="308728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164380" y="2784215"/>
              <a:ext cx="746109" cy="308728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3743192" y="4200701"/>
              <a:ext cx="746109" cy="308728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906002" y="3517325"/>
            <a:ext cx="769403" cy="838612"/>
            <a:chOff x="3764042" y="2370854"/>
            <a:chExt cx="2055348" cy="2240230"/>
          </a:xfrm>
        </p:grpSpPr>
        <p:sp>
          <p:nvSpPr>
            <p:cNvPr id="15" name="Isosceles Triangle 1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4502389" y="3221166"/>
            <a:ext cx="1755583" cy="1913501"/>
            <a:chOff x="3764042" y="2370854"/>
            <a:chExt cx="2055348" cy="2240230"/>
          </a:xfrm>
        </p:grpSpPr>
        <p:sp>
          <p:nvSpPr>
            <p:cNvPr id="10" name="Isosceles Triangle 9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1513351" y="3338352"/>
            <a:ext cx="2055348" cy="2240230"/>
            <a:chOff x="3764042" y="2370854"/>
            <a:chExt cx="2055348" cy="2240230"/>
          </a:xfrm>
        </p:grpSpPr>
        <p:sp>
          <p:nvSpPr>
            <p:cNvPr id="5" name="Isosceles Triangle 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7888903" y="3287550"/>
            <a:ext cx="769403" cy="838612"/>
            <a:chOff x="3764042" y="2370854"/>
            <a:chExt cx="2055348" cy="2240230"/>
          </a:xfrm>
        </p:grpSpPr>
        <p:sp>
          <p:nvSpPr>
            <p:cNvPr id="25" name="Isosceles Triangle 2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9" name="Rounded Rectangle 28"/>
          <p:cNvSpPr/>
          <p:nvPr/>
        </p:nvSpPr>
        <p:spPr>
          <a:xfrm>
            <a:off x="928914" y="664257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2813935" y="686274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4731401" y="709048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6677715" y="678574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8614281" y="705530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 53"/>
          <p:cNvSpPr/>
          <p:nvPr/>
        </p:nvSpPr>
        <p:spPr>
          <a:xfrm>
            <a:off x="1330078" y="1625599"/>
            <a:ext cx="1064779" cy="2017486"/>
          </a:xfrm>
          <a:custGeom>
            <a:avLst/>
            <a:gdLst>
              <a:gd name="connsiteX0" fmla="*/ 19751 w 1064779"/>
              <a:gd name="connsiteY0" fmla="*/ 0 h 2017486"/>
              <a:gd name="connsiteX1" fmla="*/ 92322 w 1064779"/>
              <a:gd name="connsiteY1" fmla="*/ 899886 h 2017486"/>
              <a:gd name="connsiteX2" fmla="*/ 745465 w 1064779"/>
              <a:gd name="connsiteY2" fmla="*/ 943429 h 2017486"/>
              <a:gd name="connsiteX3" fmla="*/ 1064779 w 1064779"/>
              <a:gd name="connsiteY3" fmla="*/ 2017486 h 20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779" h="2017486">
                <a:moveTo>
                  <a:pt x="19751" y="0"/>
                </a:moveTo>
                <a:cubicBezTo>
                  <a:pt x="-4440" y="371324"/>
                  <a:pt x="-28630" y="742648"/>
                  <a:pt x="92322" y="899886"/>
                </a:cubicBezTo>
                <a:cubicBezTo>
                  <a:pt x="213274" y="1057124"/>
                  <a:pt x="583389" y="757162"/>
                  <a:pt x="745465" y="943429"/>
                </a:cubicBezTo>
                <a:cubicBezTo>
                  <a:pt x="907541" y="1129696"/>
                  <a:pt x="1023655" y="1741715"/>
                  <a:pt x="1064779" y="20174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>
            <a:off x="3904343" y="1669143"/>
            <a:ext cx="1379211" cy="1553028"/>
          </a:xfrm>
          <a:custGeom>
            <a:avLst/>
            <a:gdLst>
              <a:gd name="connsiteX0" fmla="*/ 1277257 w 1379211"/>
              <a:gd name="connsiteY0" fmla="*/ 0 h 1553028"/>
              <a:gd name="connsiteX1" fmla="*/ 1277257 w 1379211"/>
              <a:gd name="connsiteY1" fmla="*/ 551543 h 1553028"/>
              <a:gd name="connsiteX2" fmla="*/ 217714 w 1379211"/>
              <a:gd name="connsiteY2" fmla="*/ 478971 h 1553028"/>
              <a:gd name="connsiteX3" fmla="*/ 0 w 1379211"/>
              <a:gd name="connsiteY3" fmla="*/ 1553028 h 155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9211" h="1553028">
                <a:moveTo>
                  <a:pt x="1277257" y="0"/>
                </a:moveTo>
                <a:cubicBezTo>
                  <a:pt x="1365552" y="235857"/>
                  <a:pt x="1453848" y="471714"/>
                  <a:pt x="1277257" y="551543"/>
                </a:cubicBezTo>
                <a:cubicBezTo>
                  <a:pt x="1100666" y="631372"/>
                  <a:pt x="430590" y="312057"/>
                  <a:pt x="217714" y="478971"/>
                </a:cubicBezTo>
                <a:cubicBezTo>
                  <a:pt x="4838" y="645885"/>
                  <a:pt x="2419" y="1099456"/>
                  <a:pt x="0" y="15530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5230145" y="1640114"/>
            <a:ext cx="2177971" cy="1843315"/>
          </a:xfrm>
          <a:custGeom>
            <a:avLst/>
            <a:gdLst>
              <a:gd name="connsiteX0" fmla="*/ 1910884 w 2177971"/>
              <a:gd name="connsiteY0" fmla="*/ 0 h 1843315"/>
              <a:gd name="connsiteX1" fmla="*/ 2085055 w 2177971"/>
              <a:gd name="connsiteY1" fmla="*/ 1364343 h 1843315"/>
              <a:gd name="connsiteX2" fmla="*/ 633626 w 2177971"/>
              <a:gd name="connsiteY2" fmla="*/ 1074057 h 1843315"/>
              <a:gd name="connsiteX3" fmla="*/ 38541 w 2177971"/>
              <a:gd name="connsiteY3" fmla="*/ 1843315 h 18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971" h="1843315">
                <a:moveTo>
                  <a:pt x="1910884" y="0"/>
                </a:moveTo>
                <a:cubicBezTo>
                  <a:pt x="2104407" y="592667"/>
                  <a:pt x="2297931" y="1185334"/>
                  <a:pt x="2085055" y="1364343"/>
                </a:cubicBezTo>
                <a:cubicBezTo>
                  <a:pt x="1872179" y="1543353"/>
                  <a:pt x="974712" y="994228"/>
                  <a:pt x="633626" y="1074057"/>
                </a:cubicBezTo>
                <a:cubicBezTo>
                  <a:pt x="292540" y="1153886"/>
                  <a:pt x="-130792" y="1729620"/>
                  <a:pt x="38541" y="18433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8190005" y="1669142"/>
            <a:ext cx="955538" cy="1727200"/>
          </a:xfrm>
          <a:custGeom>
            <a:avLst/>
            <a:gdLst>
              <a:gd name="connsiteX0" fmla="*/ 866909 w 955538"/>
              <a:gd name="connsiteY0" fmla="*/ 0 h 1727200"/>
              <a:gd name="connsiteX1" fmla="*/ 895938 w 955538"/>
              <a:gd name="connsiteY1" fmla="*/ 914400 h 1727200"/>
              <a:gd name="connsiteX2" fmla="*/ 184738 w 955538"/>
              <a:gd name="connsiteY2" fmla="*/ 1103086 h 1727200"/>
              <a:gd name="connsiteX3" fmla="*/ 39595 w 955538"/>
              <a:gd name="connsiteY3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538" h="1727200">
                <a:moveTo>
                  <a:pt x="866909" y="0"/>
                </a:moveTo>
                <a:cubicBezTo>
                  <a:pt x="938271" y="365276"/>
                  <a:pt x="1009633" y="730552"/>
                  <a:pt x="895938" y="914400"/>
                </a:cubicBezTo>
                <a:cubicBezTo>
                  <a:pt x="782243" y="1098248"/>
                  <a:pt x="327462" y="967619"/>
                  <a:pt x="184738" y="1103086"/>
                </a:cubicBezTo>
                <a:cubicBezTo>
                  <a:pt x="42014" y="1238553"/>
                  <a:pt x="-59586" y="1640114"/>
                  <a:pt x="39595" y="17272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888242" y="1654629"/>
            <a:ext cx="362958" cy="1959428"/>
          </a:xfrm>
          <a:custGeom>
            <a:avLst/>
            <a:gdLst>
              <a:gd name="connsiteX0" fmla="*/ 362958 w 362958"/>
              <a:gd name="connsiteY0" fmla="*/ 0 h 1959428"/>
              <a:gd name="connsiteX1" fmla="*/ 101 w 362958"/>
              <a:gd name="connsiteY1" fmla="*/ 537028 h 1959428"/>
              <a:gd name="connsiteX2" fmla="*/ 333929 w 362958"/>
              <a:gd name="connsiteY2" fmla="*/ 1959428 h 19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958" h="1959428">
                <a:moveTo>
                  <a:pt x="362958" y="0"/>
                </a:moveTo>
                <a:cubicBezTo>
                  <a:pt x="183948" y="105228"/>
                  <a:pt x="4939" y="210457"/>
                  <a:pt x="101" y="537028"/>
                </a:cubicBezTo>
                <a:cubicBezTo>
                  <a:pt x="-4737" y="863599"/>
                  <a:pt x="164596" y="1411513"/>
                  <a:pt x="333929" y="19594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5131544" y="3670005"/>
            <a:ext cx="264191" cy="3851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DBD600"/>
                </a:solidFill>
                <a:latin typeface="Bradley Hand ITC" panose="03070402050302030203" pitchFamily="66" charset="0"/>
              </a:rPr>
              <a:t>?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808048" y="4442791"/>
            <a:ext cx="262941" cy="3040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378881" y="4482188"/>
            <a:ext cx="255436" cy="3040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b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4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1442" y="4023382"/>
            <a:ext cx="174700" cy="533280"/>
          </a:xfrm>
          <a:prstGeom prst="rect">
            <a:avLst/>
          </a:prstGeom>
          <a:ln>
            <a:noFill/>
          </a:ln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6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3187" y="4079882"/>
            <a:ext cx="119761" cy="420350"/>
          </a:xfrm>
          <a:prstGeom prst="rect">
            <a:avLst/>
          </a:prstGeom>
          <a:ln>
            <a:noFill/>
          </a:ln>
        </p:spPr>
      </p:pic>
      <p:sp>
        <p:nvSpPr>
          <p:cNvPr id="89" name="Content Placeholder 2"/>
          <p:cNvSpPr txBox="1">
            <a:spLocks/>
          </p:cNvSpPr>
          <p:nvPr/>
        </p:nvSpPr>
        <p:spPr>
          <a:xfrm>
            <a:off x="10453702" y="927065"/>
            <a:ext cx="1608887" cy="514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Queue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1333696" y="5935418"/>
            <a:ext cx="2536826" cy="514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computation states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983361" y="873474"/>
            <a:ext cx="1064347" cy="565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control block</a:t>
            </a:r>
          </a:p>
        </p:txBody>
      </p:sp>
    </p:spTree>
    <p:extLst>
      <p:ext uri="{BB962C8B-B14F-4D97-AF65-F5344CB8AC3E}">
        <p14:creationId xmlns:p14="http://schemas.microsoft.com/office/powerpoint/2010/main" val="1217697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-134754" y="492636"/>
            <a:ext cx="12493592" cy="1358008"/>
          </a:xfrm>
          <a:prstGeom prst="rect">
            <a:avLst/>
          </a:prstGeom>
          <a:solidFill>
            <a:srgbClr val="0E004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2534403" y="2726159"/>
            <a:ext cx="3139999" cy="3422447"/>
            <a:chOff x="2519889" y="2784215"/>
            <a:chExt cx="3139999" cy="3422447"/>
          </a:xfrm>
        </p:grpSpPr>
        <p:sp>
          <p:nvSpPr>
            <p:cNvPr id="20" name="Isosceles Triangle 19"/>
            <p:cNvSpPr/>
            <p:nvPr/>
          </p:nvSpPr>
          <p:spPr>
            <a:xfrm>
              <a:off x="2519889" y="3325013"/>
              <a:ext cx="2759016" cy="2378462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2776071" y="3119379"/>
              <a:ext cx="746109" cy="308728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164380" y="2784215"/>
              <a:ext cx="746109" cy="308728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3743192" y="4200701"/>
              <a:ext cx="746109" cy="308728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906002" y="3517325"/>
            <a:ext cx="769403" cy="838612"/>
            <a:chOff x="3764042" y="2370854"/>
            <a:chExt cx="2055348" cy="2240230"/>
          </a:xfrm>
        </p:grpSpPr>
        <p:sp>
          <p:nvSpPr>
            <p:cNvPr id="15" name="Isosceles Triangle 1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4502389" y="3221166"/>
            <a:ext cx="1755583" cy="1913501"/>
            <a:chOff x="3764042" y="2370854"/>
            <a:chExt cx="2055348" cy="2240230"/>
          </a:xfrm>
        </p:grpSpPr>
        <p:sp>
          <p:nvSpPr>
            <p:cNvPr id="10" name="Isosceles Triangle 9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513351" y="3338352"/>
            <a:ext cx="2055348" cy="2240230"/>
            <a:chOff x="3764042" y="2370854"/>
            <a:chExt cx="2055348" cy="2240230"/>
          </a:xfrm>
        </p:grpSpPr>
        <p:sp>
          <p:nvSpPr>
            <p:cNvPr id="5" name="Isosceles Triangle 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888903" y="3287550"/>
            <a:ext cx="769403" cy="838612"/>
            <a:chOff x="3764042" y="2370854"/>
            <a:chExt cx="2055348" cy="2240230"/>
          </a:xfrm>
        </p:grpSpPr>
        <p:sp>
          <p:nvSpPr>
            <p:cNvPr id="25" name="Isosceles Triangle 2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</p:spPr>
        </p:pic>
      </p:grpSp>
      <p:sp>
        <p:nvSpPr>
          <p:cNvPr id="29" name="Rounded Rectangle 28"/>
          <p:cNvSpPr/>
          <p:nvPr/>
        </p:nvSpPr>
        <p:spPr>
          <a:xfrm>
            <a:off x="928914" y="664257"/>
            <a:ext cx="957943" cy="957943"/>
          </a:xfrm>
          <a:prstGeom prst="roundRect">
            <a:avLst/>
          </a:prstGeom>
          <a:solidFill>
            <a:srgbClr val="00B0F0"/>
          </a:solidFill>
          <a:ln w="171450">
            <a:solidFill>
              <a:schemeClr val="accent4">
                <a:lumMod val="60000"/>
                <a:lumOff val="40000"/>
              </a:schemeClr>
            </a:solidFill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2813935" y="686274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4731401" y="709048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6677715" y="678574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8614281" y="705530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 53"/>
          <p:cNvSpPr/>
          <p:nvPr/>
        </p:nvSpPr>
        <p:spPr>
          <a:xfrm>
            <a:off x="1330078" y="1625599"/>
            <a:ext cx="1064779" cy="2017486"/>
          </a:xfrm>
          <a:custGeom>
            <a:avLst/>
            <a:gdLst>
              <a:gd name="connsiteX0" fmla="*/ 19751 w 1064779"/>
              <a:gd name="connsiteY0" fmla="*/ 0 h 2017486"/>
              <a:gd name="connsiteX1" fmla="*/ 92322 w 1064779"/>
              <a:gd name="connsiteY1" fmla="*/ 899886 h 2017486"/>
              <a:gd name="connsiteX2" fmla="*/ 745465 w 1064779"/>
              <a:gd name="connsiteY2" fmla="*/ 943429 h 2017486"/>
              <a:gd name="connsiteX3" fmla="*/ 1064779 w 1064779"/>
              <a:gd name="connsiteY3" fmla="*/ 2017486 h 20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779" h="2017486">
                <a:moveTo>
                  <a:pt x="19751" y="0"/>
                </a:moveTo>
                <a:cubicBezTo>
                  <a:pt x="-4440" y="371324"/>
                  <a:pt x="-28630" y="742648"/>
                  <a:pt x="92322" y="899886"/>
                </a:cubicBezTo>
                <a:cubicBezTo>
                  <a:pt x="213274" y="1057124"/>
                  <a:pt x="583389" y="757162"/>
                  <a:pt x="745465" y="943429"/>
                </a:cubicBezTo>
                <a:cubicBezTo>
                  <a:pt x="907541" y="1129696"/>
                  <a:pt x="1023655" y="1741715"/>
                  <a:pt x="1064779" y="20174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>
            <a:off x="3904343" y="1669143"/>
            <a:ext cx="1379211" cy="1553028"/>
          </a:xfrm>
          <a:custGeom>
            <a:avLst/>
            <a:gdLst>
              <a:gd name="connsiteX0" fmla="*/ 1277257 w 1379211"/>
              <a:gd name="connsiteY0" fmla="*/ 0 h 1553028"/>
              <a:gd name="connsiteX1" fmla="*/ 1277257 w 1379211"/>
              <a:gd name="connsiteY1" fmla="*/ 551543 h 1553028"/>
              <a:gd name="connsiteX2" fmla="*/ 217714 w 1379211"/>
              <a:gd name="connsiteY2" fmla="*/ 478971 h 1553028"/>
              <a:gd name="connsiteX3" fmla="*/ 0 w 1379211"/>
              <a:gd name="connsiteY3" fmla="*/ 1553028 h 155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9211" h="1553028">
                <a:moveTo>
                  <a:pt x="1277257" y="0"/>
                </a:moveTo>
                <a:cubicBezTo>
                  <a:pt x="1365552" y="235857"/>
                  <a:pt x="1453848" y="471714"/>
                  <a:pt x="1277257" y="551543"/>
                </a:cubicBezTo>
                <a:cubicBezTo>
                  <a:pt x="1100666" y="631372"/>
                  <a:pt x="430590" y="312057"/>
                  <a:pt x="217714" y="478971"/>
                </a:cubicBezTo>
                <a:cubicBezTo>
                  <a:pt x="4838" y="645885"/>
                  <a:pt x="2419" y="1099456"/>
                  <a:pt x="0" y="15530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5230145" y="1640114"/>
            <a:ext cx="2177971" cy="1843315"/>
          </a:xfrm>
          <a:custGeom>
            <a:avLst/>
            <a:gdLst>
              <a:gd name="connsiteX0" fmla="*/ 1910884 w 2177971"/>
              <a:gd name="connsiteY0" fmla="*/ 0 h 1843315"/>
              <a:gd name="connsiteX1" fmla="*/ 2085055 w 2177971"/>
              <a:gd name="connsiteY1" fmla="*/ 1364343 h 1843315"/>
              <a:gd name="connsiteX2" fmla="*/ 633626 w 2177971"/>
              <a:gd name="connsiteY2" fmla="*/ 1074057 h 1843315"/>
              <a:gd name="connsiteX3" fmla="*/ 38541 w 2177971"/>
              <a:gd name="connsiteY3" fmla="*/ 1843315 h 18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971" h="1843315">
                <a:moveTo>
                  <a:pt x="1910884" y="0"/>
                </a:moveTo>
                <a:cubicBezTo>
                  <a:pt x="2104407" y="592667"/>
                  <a:pt x="2297931" y="1185334"/>
                  <a:pt x="2085055" y="1364343"/>
                </a:cubicBezTo>
                <a:cubicBezTo>
                  <a:pt x="1872179" y="1543353"/>
                  <a:pt x="974712" y="994228"/>
                  <a:pt x="633626" y="1074057"/>
                </a:cubicBezTo>
                <a:cubicBezTo>
                  <a:pt x="292540" y="1153886"/>
                  <a:pt x="-130792" y="1729620"/>
                  <a:pt x="38541" y="18433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8190005" y="1669142"/>
            <a:ext cx="955538" cy="1727200"/>
          </a:xfrm>
          <a:custGeom>
            <a:avLst/>
            <a:gdLst>
              <a:gd name="connsiteX0" fmla="*/ 866909 w 955538"/>
              <a:gd name="connsiteY0" fmla="*/ 0 h 1727200"/>
              <a:gd name="connsiteX1" fmla="*/ 895938 w 955538"/>
              <a:gd name="connsiteY1" fmla="*/ 914400 h 1727200"/>
              <a:gd name="connsiteX2" fmla="*/ 184738 w 955538"/>
              <a:gd name="connsiteY2" fmla="*/ 1103086 h 1727200"/>
              <a:gd name="connsiteX3" fmla="*/ 39595 w 955538"/>
              <a:gd name="connsiteY3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538" h="1727200">
                <a:moveTo>
                  <a:pt x="866909" y="0"/>
                </a:moveTo>
                <a:cubicBezTo>
                  <a:pt x="938271" y="365276"/>
                  <a:pt x="1009633" y="730552"/>
                  <a:pt x="895938" y="914400"/>
                </a:cubicBezTo>
                <a:cubicBezTo>
                  <a:pt x="782243" y="1098248"/>
                  <a:pt x="327462" y="967619"/>
                  <a:pt x="184738" y="1103086"/>
                </a:cubicBezTo>
                <a:cubicBezTo>
                  <a:pt x="42014" y="1238553"/>
                  <a:pt x="-59586" y="1640114"/>
                  <a:pt x="39595" y="17272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888242" y="1654629"/>
            <a:ext cx="362958" cy="1959428"/>
          </a:xfrm>
          <a:custGeom>
            <a:avLst/>
            <a:gdLst>
              <a:gd name="connsiteX0" fmla="*/ 362958 w 362958"/>
              <a:gd name="connsiteY0" fmla="*/ 0 h 1959428"/>
              <a:gd name="connsiteX1" fmla="*/ 101 w 362958"/>
              <a:gd name="connsiteY1" fmla="*/ 537028 h 1959428"/>
              <a:gd name="connsiteX2" fmla="*/ 333929 w 362958"/>
              <a:gd name="connsiteY2" fmla="*/ 1959428 h 19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958" h="1959428">
                <a:moveTo>
                  <a:pt x="362958" y="0"/>
                </a:moveTo>
                <a:cubicBezTo>
                  <a:pt x="183948" y="105228"/>
                  <a:pt x="4939" y="210457"/>
                  <a:pt x="101" y="537028"/>
                </a:cubicBezTo>
                <a:cubicBezTo>
                  <a:pt x="-4737" y="863599"/>
                  <a:pt x="164596" y="1411513"/>
                  <a:pt x="333929" y="19594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131544" y="3670005"/>
            <a:ext cx="264191" cy="3851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DBD600"/>
                </a:solidFill>
                <a:latin typeface="Bradley Hand ITC" panose="03070402050302030203" pitchFamily="66" charset="0"/>
              </a:rPr>
              <a:t>?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08048" y="4442791"/>
            <a:ext cx="262941" cy="3040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378881" y="4482188"/>
            <a:ext cx="255436" cy="3040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b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1442" y="4023382"/>
            <a:ext cx="174700" cy="533280"/>
          </a:xfrm>
          <a:prstGeom prst="rect">
            <a:avLst/>
          </a:prstGeom>
          <a:ln>
            <a:noFill/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3187" y="4079882"/>
            <a:ext cx="119761" cy="420350"/>
          </a:xfrm>
          <a:prstGeom prst="rect">
            <a:avLst/>
          </a:prstGeom>
          <a:ln>
            <a:noFill/>
          </a:ln>
        </p:spPr>
      </p:pic>
      <p:sp>
        <p:nvSpPr>
          <p:cNvPr id="63" name="Content Placeholder 2"/>
          <p:cNvSpPr txBox="1">
            <a:spLocks/>
          </p:cNvSpPr>
          <p:nvPr/>
        </p:nvSpPr>
        <p:spPr>
          <a:xfrm>
            <a:off x="6425575" y="4659086"/>
            <a:ext cx="5395604" cy="1210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An </a:t>
            </a:r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active</a:t>
            </a:r>
            <a:r>
              <a:rPr lang="en-US" dirty="0"/>
              <a:t> computation receives work.</a:t>
            </a:r>
          </a:p>
        </p:txBody>
      </p:sp>
    </p:spTree>
    <p:extLst>
      <p:ext uri="{BB962C8B-B14F-4D97-AF65-F5344CB8AC3E}">
        <p14:creationId xmlns:p14="http://schemas.microsoft.com/office/powerpoint/2010/main" val="1539040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-134754" y="492636"/>
            <a:ext cx="12493592" cy="1358008"/>
          </a:xfrm>
          <a:prstGeom prst="rect">
            <a:avLst/>
          </a:prstGeom>
          <a:solidFill>
            <a:srgbClr val="0E004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2534403" y="2726159"/>
            <a:ext cx="3139999" cy="3422447"/>
            <a:chOff x="2519889" y="2784215"/>
            <a:chExt cx="3139999" cy="3422447"/>
          </a:xfrm>
        </p:grpSpPr>
        <p:sp>
          <p:nvSpPr>
            <p:cNvPr id="20" name="Isosceles Triangle 19"/>
            <p:cNvSpPr/>
            <p:nvPr/>
          </p:nvSpPr>
          <p:spPr>
            <a:xfrm>
              <a:off x="2519889" y="3325013"/>
              <a:ext cx="2759016" cy="2378462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2776071" y="3119379"/>
              <a:ext cx="746109" cy="308728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164380" y="2784215"/>
              <a:ext cx="746109" cy="308728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3743192" y="4200701"/>
              <a:ext cx="746109" cy="308728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906002" y="3517325"/>
            <a:ext cx="769403" cy="838612"/>
            <a:chOff x="3764042" y="2370854"/>
            <a:chExt cx="2055348" cy="2240230"/>
          </a:xfrm>
        </p:grpSpPr>
        <p:sp>
          <p:nvSpPr>
            <p:cNvPr id="15" name="Isosceles Triangle 1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4502389" y="3221166"/>
            <a:ext cx="1755583" cy="1913501"/>
            <a:chOff x="3764042" y="2370854"/>
            <a:chExt cx="2055348" cy="2240230"/>
          </a:xfrm>
        </p:grpSpPr>
        <p:sp>
          <p:nvSpPr>
            <p:cNvPr id="10" name="Isosceles Triangle 9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1513351" y="3338352"/>
            <a:ext cx="2055348" cy="2240230"/>
            <a:chOff x="3764042" y="2370854"/>
            <a:chExt cx="2055348" cy="2240230"/>
          </a:xfrm>
        </p:grpSpPr>
        <p:sp>
          <p:nvSpPr>
            <p:cNvPr id="5" name="Isosceles Triangle 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7888903" y="3287550"/>
            <a:ext cx="769403" cy="838612"/>
            <a:chOff x="3764042" y="2370854"/>
            <a:chExt cx="2055348" cy="2240230"/>
          </a:xfrm>
        </p:grpSpPr>
        <p:sp>
          <p:nvSpPr>
            <p:cNvPr id="25" name="Isosceles Triangle 2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9" name="Rounded Rectangle 28"/>
          <p:cNvSpPr/>
          <p:nvPr/>
        </p:nvSpPr>
        <p:spPr>
          <a:xfrm>
            <a:off x="928914" y="664257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2813935" y="686274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4731401" y="709048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6677715" y="678574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8614281" y="705530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 53"/>
          <p:cNvSpPr/>
          <p:nvPr/>
        </p:nvSpPr>
        <p:spPr>
          <a:xfrm>
            <a:off x="1330078" y="1625599"/>
            <a:ext cx="1064779" cy="2017486"/>
          </a:xfrm>
          <a:custGeom>
            <a:avLst/>
            <a:gdLst>
              <a:gd name="connsiteX0" fmla="*/ 19751 w 1064779"/>
              <a:gd name="connsiteY0" fmla="*/ 0 h 2017486"/>
              <a:gd name="connsiteX1" fmla="*/ 92322 w 1064779"/>
              <a:gd name="connsiteY1" fmla="*/ 899886 h 2017486"/>
              <a:gd name="connsiteX2" fmla="*/ 745465 w 1064779"/>
              <a:gd name="connsiteY2" fmla="*/ 943429 h 2017486"/>
              <a:gd name="connsiteX3" fmla="*/ 1064779 w 1064779"/>
              <a:gd name="connsiteY3" fmla="*/ 2017486 h 20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779" h="2017486">
                <a:moveTo>
                  <a:pt x="19751" y="0"/>
                </a:moveTo>
                <a:cubicBezTo>
                  <a:pt x="-4440" y="371324"/>
                  <a:pt x="-28630" y="742648"/>
                  <a:pt x="92322" y="899886"/>
                </a:cubicBezTo>
                <a:cubicBezTo>
                  <a:pt x="213274" y="1057124"/>
                  <a:pt x="583389" y="757162"/>
                  <a:pt x="745465" y="943429"/>
                </a:cubicBezTo>
                <a:cubicBezTo>
                  <a:pt x="907541" y="1129696"/>
                  <a:pt x="1023655" y="1741715"/>
                  <a:pt x="1064779" y="20174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>
            <a:off x="3904343" y="1669143"/>
            <a:ext cx="1379211" cy="1553028"/>
          </a:xfrm>
          <a:custGeom>
            <a:avLst/>
            <a:gdLst>
              <a:gd name="connsiteX0" fmla="*/ 1277257 w 1379211"/>
              <a:gd name="connsiteY0" fmla="*/ 0 h 1553028"/>
              <a:gd name="connsiteX1" fmla="*/ 1277257 w 1379211"/>
              <a:gd name="connsiteY1" fmla="*/ 551543 h 1553028"/>
              <a:gd name="connsiteX2" fmla="*/ 217714 w 1379211"/>
              <a:gd name="connsiteY2" fmla="*/ 478971 h 1553028"/>
              <a:gd name="connsiteX3" fmla="*/ 0 w 1379211"/>
              <a:gd name="connsiteY3" fmla="*/ 1553028 h 155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9211" h="1553028">
                <a:moveTo>
                  <a:pt x="1277257" y="0"/>
                </a:moveTo>
                <a:cubicBezTo>
                  <a:pt x="1365552" y="235857"/>
                  <a:pt x="1453848" y="471714"/>
                  <a:pt x="1277257" y="551543"/>
                </a:cubicBezTo>
                <a:cubicBezTo>
                  <a:pt x="1100666" y="631372"/>
                  <a:pt x="430590" y="312057"/>
                  <a:pt x="217714" y="478971"/>
                </a:cubicBezTo>
                <a:cubicBezTo>
                  <a:pt x="4838" y="645885"/>
                  <a:pt x="2419" y="1099456"/>
                  <a:pt x="0" y="15530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5230145" y="1640114"/>
            <a:ext cx="2177971" cy="1843315"/>
          </a:xfrm>
          <a:custGeom>
            <a:avLst/>
            <a:gdLst>
              <a:gd name="connsiteX0" fmla="*/ 1910884 w 2177971"/>
              <a:gd name="connsiteY0" fmla="*/ 0 h 1843315"/>
              <a:gd name="connsiteX1" fmla="*/ 2085055 w 2177971"/>
              <a:gd name="connsiteY1" fmla="*/ 1364343 h 1843315"/>
              <a:gd name="connsiteX2" fmla="*/ 633626 w 2177971"/>
              <a:gd name="connsiteY2" fmla="*/ 1074057 h 1843315"/>
              <a:gd name="connsiteX3" fmla="*/ 38541 w 2177971"/>
              <a:gd name="connsiteY3" fmla="*/ 1843315 h 18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971" h="1843315">
                <a:moveTo>
                  <a:pt x="1910884" y="0"/>
                </a:moveTo>
                <a:cubicBezTo>
                  <a:pt x="2104407" y="592667"/>
                  <a:pt x="2297931" y="1185334"/>
                  <a:pt x="2085055" y="1364343"/>
                </a:cubicBezTo>
                <a:cubicBezTo>
                  <a:pt x="1872179" y="1543353"/>
                  <a:pt x="974712" y="994228"/>
                  <a:pt x="633626" y="1074057"/>
                </a:cubicBezTo>
                <a:cubicBezTo>
                  <a:pt x="292540" y="1153886"/>
                  <a:pt x="-130792" y="1729620"/>
                  <a:pt x="38541" y="18433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8190005" y="1669142"/>
            <a:ext cx="955538" cy="1727200"/>
          </a:xfrm>
          <a:custGeom>
            <a:avLst/>
            <a:gdLst>
              <a:gd name="connsiteX0" fmla="*/ 866909 w 955538"/>
              <a:gd name="connsiteY0" fmla="*/ 0 h 1727200"/>
              <a:gd name="connsiteX1" fmla="*/ 895938 w 955538"/>
              <a:gd name="connsiteY1" fmla="*/ 914400 h 1727200"/>
              <a:gd name="connsiteX2" fmla="*/ 184738 w 955538"/>
              <a:gd name="connsiteY2" fmla="*/ 1103086 h 1727200"/>
              <a:gd name="connsiteX3" fmla="*/ 39595 w 955538"/>
              <a:gd name="connsiteY3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538" h="1727200">
                <a:moveTo>
                  <a:pt x="866909" y="0"/>
                </a:moveTo>
                <a:cubicBezTo>
                  <a:pt x="938271" y="365276"/>
                  <a:pt x="1009633" y="730552"/>
                  <a:pt x="895938" y="914400"/>
                </a:cubicBezTo>
                <a:cubicBezTo>
                  <a:pt x="782243" y="1098248"/>
                  <a:pt x="327462" y="967619"/>
                  <a:pt x="184738" y="1103086"/>
                </a:cubicBezTo>
                <a:cubicBezTo>
                  <a:pt x="42014" y="1238553"/>
                  <a:pt x="-59586" y="1640114"/>
                  <a:pt x="39595" y="17272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888242" y="1654629"/>
            <a:ext cx="362958" cy="1959428"/>
          </a:xfrm>
          <a:custGeom>
            <a:avLst/>
            <a:gdLst>
              <a:gd name="connsiteX0" fmla="*/ 362958 w 362958"/>
              <a:gd name="connsiteY0" fmla="*/ 0 h 1959428"/>
              <a:gd name="connsiteX1" fmla="*/ 101 w 362958"/>
              <a:gd name="connsiteY1" fmla="*/ 537028 h 1959428"/>
              <a:gd name="connsiteX2" fmla="*/ 333929 w 362958"/>
              <a:gd name="connsiteY2" fmla="*/ 1959428 h 19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958" h="1959428">
                <a:moveTo>
                  <a:pt x="362958" y="0"/>
                </a:moveTo>
                <a:cubicBezTo>
                  <a:pt x="183948" y="105228"/>
                  <a:pt x="4939" y="210457"/>
                  <a:pt x="101" y="537028"/>
                </a:cubicBezTo>
                <a:cubicBezTo>
                  <a:pt x="-4737" y="863599"/>
                  <a:pt x="164596" y="1411513"/>
                  <a:pt x="333929" y="19594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131544" y="3670005"/>
            <a:ext cx="264191" cy="3851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DBD600"/>
                </a:solidFill>
                <a:latin typeface="Bradley Hand ITC" panose="03070402050302030203" pitchFamily="66" charset="0"/>
              </a:rPr>
              <a:t>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08048" y="4442791"/>
            <a:ext cx="262941" cy="3040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78881" y="4482188"/>
            <a:ext cx="255436" cy="3040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b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1442" y="4023382"/>
            <a:ext cx="174700" cy="533280"/>
          </a:xfrm>
          <a:prstGeom prst="rect">
            <a:avLst/>
          </a:prstGeom>
          <a:ln>
            <a:noFill/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3187" y="4079882"/>
            <a:ext cx="119761" cy="420350"/>
          </a:xfrm>
          <a:prstGeom prst="rect">
            <a:avLst/>
          </a:prstGeom>
          <a:ln>
            <a:noFill/>
          </a:ln>
        </p:spPr>
      </p:pic>
      <p:pic>
        <p:nvPicPr>
          <p:cNvPr id="62" name="Picture 4" descr="Image result for hourglas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52" y="69794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ontent Placeholder 2"/>
          <p:cNvSpPr txBox="1">
            <a:spLocks/>
          </p:cNvSpPr>
          <p:nvPr/>
        </p:nvSpPr>
        <p:spPr>
          <a:xfrm>
            <a:off x="6184649" y="4964228"/>
            <a:ext cx="5446712" cy="120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After a timeout, Sprite forces a 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context switch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863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0">
        <p159:morph option="byObject"/>
      </p:transition>
    </mc:Choice>
    <mc:Fallback xmlns="">
      <p:transition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697" y="2437824"/>
            <a:ext cx="10515600" cy="2846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</a:rPr>
              <a:t>≈ Haskell with logic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lvl="1"/>
            <a:r>
              <a:rPr lang="en-US" dirty="0"/>
              <a:t>Logic variables.</a:t>
            </a:r>
          </a:p>
          <a:p>
            <a:pPr lvl="1"/>
            <a:r>
              <a:rPr lang="en-US" dirty="0"/>
              <a:t>Unification.</a:t>
            </a:r>
          </a:p>
          <a:p>
            <a:pPr lvl="1"/>
            <a:r>
              <a:rPr lang="en-US" dirty="0"/>
              <a:t>Explicit non-determinism.</a:t>
            </a:r>
          </a:p>
          <a:p>
            <a:pPr lvl="1"/>
            <a:r>
              <a:rPr lang="en-US" dirty="0"/>
              <a:t>Functional patterns, i.e., functions may be applied in patterns.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606992" y="1219429"/>
            <a:ext cx="3492984" cy="2258069"/>
            <a:chOff x="660175" y="1708085"/>
            <a:chExt cx="3492984" cy="2258069"/>
          </a:xfrm>
        </p:grpSpPr>
        <p:grpSp>
          <p:nvGrpSpPr>
            <p:cNvPr id="5" name="Group 4"/>
            <p:cNvGrpSpPr/>
            <p:nvPr/>
          </p:nvGrpSpPr>
          <p:grpSpPr>
            <a:xfrm>
              <a:off x="660175" y="1708085"/>
              <a:ext cx="3485677" cy="2258069"/>
              <a:chOff x="5455592" y="1756807"/>
              <a:chExt cx="3485677" cy="225806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2729" y="1756807"/>
                <a:ext cx="1076452" cy="1251960"/>
              </a:xfrm>
              <a:prstGeom prst="rect">
                <a:avLst/>
              </a:prstGeom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5455592" y="1908856"/>
                <a:ext cx="3485677" cy="2106020"/>
                <a:chOff x="7729407" y="985663"/>
                <a:chExt cx="3485677" cy="2106020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29407" y="2099741"/>
                  <a:ext cx="2675793" cy="991942"/>
                </a:xfrm>
                <a:prstGeom prst="rect">
                  <a:avLst/>
                </a:prstGeom>
              </p:spPr>
            </p:pic>
            <p:grpSp>
              <p:nvGrpSpPr>
                <p:cNvPr id="13" name="Group 12"/>
                <p:cNvGrpSpPr/>
                <p:nvPr/>
              </p:nvGrpSpPr>
              <p:grpSpPr>
                <a:xfrm>
                  <a:off x="9227248" y="985663"/>
                  <a:ext cx="1987836" cy="2102021"/>
                  <a:chOff x="5716598" y="2323327"/>
                  <a:chExt cx="1987836" cy="2102021"/>
                </a:xfrm>
              </p:grpSpPr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000000"/>
                      </a:clrFrom>
                      <a:clrTo>
                        <a:srgbClr val="000000">
                          <a:alpha val="0"/>
                        </a:srgbClr>
                      </a:clrTo>
                    </a:clrChange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artisticChalkSketch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2859896" flipH="1">
                    <a:off x="6409034" y="2891823"/>
                    <a:ext cx="1295400" cy="1533525"/>
                  </a:xfrm>
                  <a:prstGeom prst="rect">
                    <a:avLst/>
                  </a:prstGeom>
                  <a:effectLst>
                    <a:softEdge rad="38100"/>
                  </a:effectLst>
                </p:spPr>
              </p:pic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000000"/>
                      </a:clrFrom>
                      <a:clrTo>
                        <a:srgbClr val="000000">
                          <a:alpha val="0"/>
                        </a:srgbClr>
                      </a:clrTo>
                    </a:clrChange>
                    <a:duotone>
                      <a:prstClr val="black"/>
                      <a:schemeClr val="accent5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artisticChalkSketch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8880558">
                    <a:off x="5835661" y="2204264"/>
                    <a:ext cx="1295400" cy="1533525"/>
                  </a:xfrm>
                  <a:prstGeom prst="rect">
                    <a:avLst/>
                  </a:prstGeom>
                  <a:effectLst>
                    <a:softEdge rad="25400"/>
                  </a:effectLst>
                </p:spPr>
              </p:pic>
            </p:grpSp>
          </p:grp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82" y="2969347"/>
              <a:ext cx="2675793" cy="991942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2165323" y="1855269"/>
              <a:ext cx="1987836" cy="2102021"/>
              <a:chOff x="5716598" y="2323327"/>
              <a:chExt cx="1987836" cy="2102021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ChalkSketc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2859896" flipH="1">
                <a:off x="6409034" y="2891823"/>
                <a:ext cx="1295400" cy="1533525"/>
              </a:xfrm>
              <a:prstGeom prst="rect">
                <a:avLst/>
              </a:prstGeom>
              <a:effectLst>
                <a:softEdge rad="38100"/>
              </a:effec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ChalkSketc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8880558">
                <a:off x="5835661" y="2204264"/>
                <a:ext cx="1295400" cy="1533525"/>
              </a:xfrm>
              <a:prstGeom prst="rect">
                <a:avLst/>
              </a:prstGeom>
              <a:effectLst>
                <a:softEdge rad="25400"/>
              </a:effectLst>
            </p:spPr>
          </p:pic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8772" y="5435179"/>
            <a:ext cx="4743450" cy="752475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45338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-134754" y="492636"/>
            <a:ext cx="12493592" cy="1358008"/>
          </a:xfrm>
          <a:prstGeom prst="rect">
            <a:avLst/>
          </a:prstGeom>
          <a:solidFill>
            <a:srgbClr val="0E004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2534403" y="2726159"/>
            <a:ext cx="3139999" cy="3422447"/>
            <a:chOff x="2519889" y="2784215"/>
            <a:chExt cx="3139999" cy="3422447"/>
          </a:xfrm>
        </p:grpSpPr>
        <p:sp>
          <p:nvSpPr>
            <p:cNvPr id="20" name="Isosceles Triangle 19"/>
            <p:cNvSpPr/>
            <p:nvPr/>
          </p:nvSpPr>
          <p:spPr>
            <a:xfrm>
              <a:off x="2519889" y="3325013"/>
              <a:ext cx="2759016" cy="2378462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2776071" y="3119379"/>
              <a:ext cx="746109" cy="308728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164380" y="2784215"/>
              <a:ext cx="746109" cy="308728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3743192" y="4200701"/>
              <a:ext cx="746109" cy="308728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906002" y="3517325"/>
            <a:ext cx="769403" cy="838612"/>
            <a:chOff x="3764042" y="2370854"/>
            <a:chExt cx="2055348" cy="2240230"/>
          </a:xfrm>
        </p:grpSpPr>
        <p:sp>
          <p:nvSpPr>
            <p:cNvPr id="15" name="Isosceles Triangle 1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4502389" y="3221166"/>
            <a:ext cx="1755583" cy="1913501"/>
            <a:chOff x="3764042" y="2370854"/>
            <a:chExt cx="2055348" cy="2240230"/>
          </a:xfrm>
        </p:grpSpPr>
        <p:sp>
          <p:nvSpPr>
            <p:cNvPr id="10" name="Isosceles Triangle 9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1513351" y="3338352"/>
            <a:ext cx="2055348" cy="2240230"/>
            <a:chOff x="3764042" y="2370854"/>
            <a:chExt cx="2055348" cy="2240230"/>
          </a:xfrm>
        </p:grpSpPr>
        <p:sp>
          <p:nvSpPr>
            <p:cNvPr id="5" name="Isosceles Triangle 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7888903" y="3287550"/>
            <a:ext cx="769403" cy="838612"/>
            <a:chOff x="3764042" y="2370854"/>
            <a:chExt cx="2055348" cy="2240230"/>
          </a:xfrm>
        </p:grpSpPr>
        <p:sp>
          <p:nvSpPr>
            <p:cNvPr id="25" name="Isosceles Triangle 2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9" name="Rounded Rectangle 28"/>
          <p:cNvSpPr/>
          <p:nvPr/>
        </p:nvSpPr>
        <p:spPr>
          <a:xfrm>
            <a:off x="928914" y="664257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2813935" y="686274"/>
            <a:ext cx="957943" cy="957943"/>
          </a:xfrm>
          <a:prstGeom prst="roundRect">
            <a:avLst/>
          </a:prstGeom>
          <a:solidFill>
            <a:srgbClr val="00B0F0"/>
          </a:solidFill>
          <a:ln w="171450">
            <a:solidFill>
              <a:schemeClr val="accent4">
                <a:lumMod val="60000"/>
                <a:lumOff val="40000"/>
              </a:schemeClr>
            </a:solidFill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4731401" y="709048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6677715" y="678574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8614281" y="705530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 53"/>
          <p:cNvSpPr/>
          <p:nvPr/>
        </p:nvSpPr>
        <p:spPr>
          <a:xfrm>
            <a:off x="1330078" y="1625599"/>
            <a:ext cx="1064779" cy="2017486"/>
          </a:xfrm>
          <a:custGeom>
            <a:avLst/>
            <a:gdLst>
              <a:gd name="connsiteX0" fmla="*/ 19751 w 1064779"/>
              <a:gd name="connsiteY0" fmla="*/ 0 h 2017486"/>
              <a:gd name="connsiteX1" fmla="*/ 92322 w 1064779"/>
              <a:gd name="connsiteY1" fmla="*/ 899886 h 2017486"/>
              <a:gd name="connsiteX2" fmla="*/ 745465 w 1064779"/>
              <a:gd name="connsiteY2" fmla="*/ 943429 h 2017486"/>
              <a:gd name="connsiteX3" fmla="*/ 1064779 w 1064779"/>
              <a:gd name="connsiteY3" fmla="*/ 2017486 h 20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779" h="2017486">
                <a:moveTo>
                  <a:pt x="19751" y="0"/>
                </a:moveTo>
                <a:cubicBezTo>
                  <a:pt x="-4440" y="371324"/>
                  <a:pt x="-28630" y="742648"/>
                  <a:pt x="92322" y="899886"/>
                </a:cubicBezTo>
                <a:cubicBezTo>
                  <a:pt x="213274" y="1057124"/>
                  <a:pt x="583389" y="757162"/>
                  <a:pt x="745465" y="943429"/>
                </a:cubicBezTo>
                <a:cubicBezTo>
                  <a:pt x="907541" y="1129696"/>
                  <a:pt x="1023655" y="1741715"/>
                  <a:pt x="1064779" y="20174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>
            <a:off x="3904343" y="1669143"/>
            <a:ext cx="1379211" cy="1553028"/>
          </a:xfrm>
          <a:custGeom>
            <a:avLst/>
            <a:gdLst>
              <a:gd name="connsiteX0" fmla="*/ 1277257 w 1379211"/>
              <a:gd name="connsiteY0" fmla="*/ 0 h 1553028"/>
              <a:gd name="connsiteX1" fmla="*/ 1277257 w 1379211"/>
              <a:gd name="connsiteY1" fmla="*/ 551543 h 1553028"/>
              <a:gd name="connsiteX2" fmla="*/ 217714 w 1379211"/>
              <a:gd name="connsiteY2" fmla="*/ 478971 h 1553028"/>
              <a:gd name="connsiteX3" fmla="*/ 0 w 1379211"/>
              <a:gd name="connsiteY3" fmla="*/ 1553028 h 155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9211" h="1553028">
                <a:moveTo>
                  <a:pt x="1277257" y="0"/>
                </a:moveTo>
                <a:cubicBezTo>
                  <a:pt x="1365552" y="235857"/>
                  <a:pt x="1453848" y="471714"/>
                  <a:pt x="1277257" y="551543"/>
                </a:cubicBezTo>
                <a:cubicBezTo>
                  <a:pt x="1100666" y="631372"/>
                  <a:pt x="430590" y="312057"/>
                  <a:pt x="217714" y="478971"/>
                </a:cubicBezTo>
                <a:cubicBezTo>
                  <a:pt x="4838" y="645885"/>
                  <a:pt x="2419" y="1099456"/>
                  <a:pt x="0" y="15530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5230145" y="1640114"/>
            <a:ext cx="2177971" cy="1843315"/>
          </a:xfrm>
          <a:custGeom>
            <a:avLst/>
            <a:gdLst>
              <a:gd name="connsiteX0" fmla="*/ 1910884 w 2177971"/>
              <a:gd name="connsiteY0" fmla="*/ 0 h 1843315"/>
              <a:gd name="connsiteX1" fmla="*/ 2085055 w 2177971"/>
              <a:gd name="connsiteY1" fmla="*/ 1364343 h 1843315"/>
              <a:gd name="connsiteX2" fmla="*/ 633626 w 2177971"/>
              <a:gd name="connsiteY2" fmla="*/ 1074057 h 1843315"/>
              <a:gd name="connsiteX3" fmla="*/ 38541 w 2177971"/>
              <a:gd name="connsiteY3" fmla="*/ 1843315 h 18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971" h="1843315">
                <a:moveTo>
                  <a:pt x="1910884" y="0"/>
                </a:moveTo>
                <a:cubicBezTo>
                  <a:pt x="2104407" y="592667"/>
                  <a:pt x="2297931" y="1185334"/>
                  <a:pt x="2085055" y="1364343"/>
                </a:cubicBezTo>
                <a:cubicBezTo>
                  <a:pt x="1872179" y="1543353"/>
                  <a:pt x="974712" y="994228"/>
                  <a:pt x="633626" y="1074057"/>
                </a:cubicBezTo>
                <a:cubicBezTo>
                  <a:pt x="292540" y="1153886"/>
                  <a:pt x="-130792" y="1729620"/>
                  <a:pt x="38541" y="18433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8190005" y="1669142"/>
            <a:ext cx="955538" cy="1727200"/>
          </a:xfrm>
          <a:custGeom>
            <a:avLst/>
            <a:gdLst>
              <a:gd name="connsiteX0" fmla="*/ 866909 w 955538"/>
              <a:gd name="connsiteY0" fmla="*/ 0 h 1727200"/>
              <a:gd name="connsiteX1" fmla="*/ 895938 w 955538"/>
              <a:gd name="connsiteY1" fmla="*/ 914400 h 1727200"/>
              <a:gd name="connsiteX2" fmla="*/ 184738 w 955538"/>
              <a:gd name="connsiteY2" fmla="*/ 1103086 h 1727200"/>
              <a:gd name="connsiteX3" fmla="*/ 39595 w 955538"/>
              <a:gd name="connsiteY3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538" h="1727200">
                <a:moveTo>
                  <a:pt x="866909" y="0"/>
                </a:moveTo>
                <a:cubicBezTo>
                  <a:pt x="938271" y="365276"/>
                  <a:pt x="1009633" y="730552"/>
                  <a:pt x="895938" y="914400"/>
                </a:cubicBezTo>
                <a:cubicBezTo>
                  <a:pt x="782243" y="1098248"/>
                  <a:pt x="327462" y="967619"/>
                  <a:pt x="184738" y="1103086"/>
                </a:cubicBezTo>
                <a:cubicBezTo>
                  <a:pt x="42014" y="1238553"/>
                  <a:pt x="-59586" y="1640114"/>
                  <a:pt x="39595" y="17272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888242" y="1654629"/>
            <a:ext cx="362958" cy="1959428"/>
          </a:xfrm>
          <a:custGeom>
            <a:avLst/>
            <a:gdLst>
              <a:gd name="connsiteX0" fmla="*/ 362958 w 362958"/>
              <a:gd name="connsiteY0" fmla="*/ 0 h 1959428"/>
              <a:gd name="connsiteX1" fmla="*/ 101 w 362958"/>
              <a:gd name="connsiteY1" fmla="*/ 537028 h 1959428"/>
              <a:gd name="connsiteX2" fmla="*/ 333929 w 362958"/>
              <a:gd name="connsiteY2" fmla="*/ 1959428 h 19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958" h="1959428">
                <a:moveTo>
                  <a:pt x="362958" y="0"/>
                </a:moveTo>
                <a:cubicBezTo>
                  <a:pt x="183948" y="105228"/>
                  <a:pt x="4939" y="210457"/>
                  <a:pt x="101" y="537028"/>
                </a:cubicBezTo>
                <a:cubicBezTo>
                  <a:pt x="-4737" y="863599"/>
                  <a:pt x="164596" y="1411513"/>
                  <a:pt x="333929" y="19594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131544" y="3670005"/>
            <a:ext cx="264191" cy="3851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DBD600"/>
                </a:solidFill>
                <a:latin typeface="Bradley Hand ITC" panose="03070402050302030203" pitchFamily="66" charset="0"/>
              </a:rPr>
              <a:t>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08048" y="4442791"/>
            <a:ext cx="262941" cy="3040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78881" y="4482188"/>
            <a:ext cx="255436" cy="3040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b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1442" y="4023382"/>
            <a:ext cx="174700" cy="533280"/>
          </a:xfrm>
          <a:prstGeom prst="rect">
            <a:avLst/>
          </a:prstGeom>
          <a:ln>
            <a:noFill/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3187" y="4079882"/>
            <a:ext cx="119761" cy="420350"/>
          </a:xfrm>
          <a:prstGeom prst="rect">
            <a:avLst/>
          </a:prstGeom>
          <a:ln>
            <a:noFill/>
          </a:ln>
        </p:spPr>
      </p:pic>
      <p:pic>
        <p:nvPicPr>
          <p:cNvPr id="62" name="Picture 4" descr="Image result for hourglas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52" y="69794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ontent Placeholder 2"/>
          <p:cNvSpPr txBox="1">
            <a:spLocks/>
          </p:cNvSpPr>
          <p:nvPr/>
        </p:nvSpPr>
        <p:spPr>
          <a:xfrm>
            <a:off x="6184649" y="4964228"/>
            <a:ext cx="5446712" cy="120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After a timeout, Sprite forces a 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context switch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9005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Word"/>
      </p:transition>
    </mc:Choice>
    <mc:Fallback xmlns="">
      <p:transition spd="slow" advClick="0" advTm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-134754" y="492636"/>
            <a:ext cx="12493592" cy="1358008"/>
          </a:xfrm>
          <a:prstGeom prst="rect">
            <a:avLst/>
          </a:prstGeom>
          <a:solidFill>
            <a:srgbClr val="0E004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2534403" y="2726159"/>
            <a:ext cx="3139999" cy="3422447"/>
            <a:chOff x="2519889" y="2784215"/>
            <a:chExt cx="3139999" cy="3422447"/>
          </a:xfrm>
        </p:grpSpPr>
        <p:sp>
          <p:nvSpPr>
            <p:cNvPr id="20" name="Isosceles Triangle 19"/>
            <p:cNvSpPr/>
            <p:nvPr/>
          </p:nvSpPr>
          <p:spPr>
            <a:xfrm>
              <a:off x="2519889" y="3325013"/>
              <a:ext cx="2759016" cy="237846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2776071" y="3119379"/>
              <a:ext cx="746109" cy="30872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164380" y="2784215"/>
              <a:ext cx="746109" cy="30872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3743192" y="4200701"/>
              <a:ext cx="746109" cy="308728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2906002" y="3517325"/>
            <a:ext cx="769403" cy="838612"/>
            <a:chOff x="3764042" y="2370854"/>
            <a:chExt cx="2055348" cy="2240230"/>
          </a:xfrm>
        </p:grpSpPr>
        <p:sp>
          <p:nvSpPr>
            <p:cNvPr id="15" name="Isosceles Triangle 1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4502389" y="3221166"/>
            <a:ext cx="1755583" cy="1913501"/>
            <a:chOff x="3764042" y="2370854"/>
            <a:chExt cx="2055348" cy="2240230"/>
          </a:xfrm>
        </p:grpSpPr>
        <p:sp>
          <p:nvSpPr>
            <p:cNvPr id="10" name="Isosceles Triangle 9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1513351" y="3338352"/>
            <a:ext cx="2055348" cy="2240230"/>
            <a:chOff x="3764042" y="2370854"/>
            <a:chExt cx="2055348" cy="2240230"/>
          </a:xfrm>
        </p:grpSpPr>
        <p:sp>
          <p:nvSpPr>
            <p:cNvPr id="5" name="Isosceles Triangle 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7888903" y="3287550"/>
            <a:ext cx="769403" cy="838612"/>
            <a:chOff x="3764042" y="2370854"/>
            <a:chExt cx="2055348" cy="2240230"/>
          </a:xfrm>
        </p:grpSpPr>
        <p:sp>
          <p:nvSpPr>
            <p:cNvPr id="25" name="Isosceles Triangle 2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9" name="Rounded Rectangle 28"/>
          <p:cNvSpPr/>
          <p:nvPr/>
        </p:nvSpPr>
        <p:spPr>
          <a:xfrm>
            <a:off x="928914" y="664257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2813935" y="686274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4731401" y="709048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6677715" y="678574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8614281" y="705530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 53"/>
          <p:cNvSpPr/>
          <p:nvPr/>
        </p:nvSpPr>
        <p:spPr>
          <a:xfrm>
            <a:off x="1330078" y="1625599"/>
            <a:ext cx="1064779" cy="2017486"/>
          </a:xfrm>
          <a:custGeom>
            <a:avLst/>
            <a:gdLst>
              <a:gd name="connsiteX0" fmla="*/ 19751 w 1064779"/>
              <a:gd name="connsiteY0" fmla="*/ 0 h 2017486"/>
              <a:gd name="connsiteX1" fmla="*/ 92322 w 1064779"/>
              <a:gd name="connsiteY1" fmla="*/ 899886 h 2017486"/>
              <a:gd name="connsiteX2" fmla="*/ 745465 w 1064779"/>
              <a:gd name="connsiteY2" fmla="*/ 943429 h 2017486"/>
              <a:gd name="connsiteX3" fmla="*/ 1064779 w 1064779"/>
              <a:gd name="connsiteY3" fmla="*/ 2017486 h 20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779" h="2017486">
                <a:moveTo>
                  <a:pt x="19751" y="0"/>
                </a:moveTo>
                <a:cubicBezTo>
                  <a:pt x="-4440" y="371324"/>
                  <a:pt x="-28630" y="742648"/>
                  <a:pt x="92322" y="899886"/>
                </a:cubicBezTo>
                <a:cubicBezTo>
                  <a:pt x="213274" y="1057124"/>
                  <a:pt x="583389" y="757162"/>
                  <a:pt x="745465" y="943429"/>
                </a:cubicBezTo>
                <a:cubicBezTo>
                  <a:pt x="907541" y="1129696"/>
                  <a:pt x="1023655" y="1741715"/>
                  <a:pt x="1064779" y="20174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>
            <a:off x="3904343" y="1669143"/>
            <a:ext cx="1379211" cy="1553028"/>
          </a:xfrm>
          <a:custGeom>
            <a:avLst/>
            <a:gdLst>
              <a:gd name="connsiteX0" fmla="*/ 1277257 w 1379211"/>
              <a:gd name="connsiteY0" fmla="*/ 0 h 1553028"/>
              <a:gd name="connsiteX1" fmla="*/ 1277257 w 1379211"/>
              <a:gd name="connsiteY1" fmla="*/ 551543 h 1553028"/>
              <a:gd name="connsiteX2" fmla="*/ 217714 w 1379211"/>
              <a:gd name="connsiteY2" fmla="*/ 478971 h 1553028"/>
              <a:gd name="connsiteX3" fmla="*/ 0 w 1379211"/>
              <a:gd name="connsiteY3" fmla="*/ 1553028 h 155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9211" h="1553028">
                <a:moveTo>
                  <a:pt x="1277257" y="0"/>
                </a:moveTo>
                <a:cubicBezTo>
                  <a:pt x="1365552" y="235857"/>
                  <a:pt x="1453848" y="471714"/>
                  <a:pt x="1277257" y="551543"/>
                </a:cubicBezTo>
                <a:cubicBezTo>
                  <a:pt x="1100666" y="631372"/>
                  <a:pt x="430590" y="312057"/>
                  <a:pt x="217714" y="478971"/>
                </a:cubicBezTo>
                <a:cubicBezTo>
                  <a:pt x="4838" y="645885"/>
                  <a:pt x="2419" y="1099456"/>
                  <a:pt x="0" y="15530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5230145" y="1640114"/>
            <a:ext cx="2177971" cy="1843315"/>
          </a:xfrm>
          <a:custGeom>
            <a:avLst/>
            <a:gdLst>
              <a:gd name="connsiteX0" fmla="*/ 1910884 w 2177971"/>
              <a:gd name="connsiteY0" fmla="*/ 0 h 1843315"/>
              <a:gd name="connsiteX1" fmla="*/ 2085055 w 2177971"/>
              <a:gd name="connsiteY1" fmla="*/ 1364343 h 1843315"/>
              <a:gd name="connsiteX2" fmla="*/ 633626 w 2177971"/>
              <a:gd name="connsiteY2" fmla="*/ 1074057 h 1843315"/>
              <a:gd name="connsiteX3" fmla="*/ 38541 w 2177971"/>
              <a:gd name="connsiteY3" fmla="*/ 1843315 h 18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971" h="1843315">
                <a:moveTo>
                  <a:pt x="1910884" y="0"/>
                </a:moveTo>
                <a:cubicBezTo>
                  <a:pt x="2104407" y="592667"/>
                  <a:pt x="2297931" y="1185334"/>
                  <a:pt x="2085055" y="1364343"/>
                </a:cubicBezTo>
                <a:cubicBezTo>
                  <a:pt x="1872179" y="1543353"/>
                  <a:pt x="974712" y="994228"/>
                  <a:pt x="633626" y="1074057"/>
                </a:cubicBezTo>
                <a:cubicBezTo>
                  <a:pt x="292540" y="1153886"/>
                  <a:pt x="-130792" y="1729620"/>
                  <a:pt x="38541" y="18433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8190005" y="1669142"/>
            <a:ext cx="955538" cy="1727200"/>
          </a:xfrm>
          <a:custGeom>
            <a:avLst/>
            <a:gdLst>
              <a:gd name="connsiteX0" fmla="*/ 866909 w 955538"/>
              <a:gd name="connsiteY0" fmla="*/ 0 h 1727200"/>
              <a:gd name="connsiteX1" fmla="*/ 895938 w 955538"/>
              <a:gd name="connsiteY1" fmla="*/ 914400 h 1727200"/>
              <a:gd name="connsiteX2" fmla="*/ 184738 w 955538"/>
              <a:gd name="connsiteY2" fmla="*/ 1103086 h 1727200"/>
              <a:gd name="connsiteX3" fmla="*/ 39595 w 955538"/>
              <a:gd name="connsiteY3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538" h="1727200">
                <a:moveTo>
                  <a:pt x="866909" y="0"/>
                </a:moveTo>
                <a:cubicBezTo>
                  <a:pt x="938271" y="365276"/>
                  <a:pt x="1009633" y="730552"/>
                  <a:pt x="895938" y="914400"/>
                </a:cubicBezTo>
                <a:cubicBezTo>
                  <a:pt x="782243" y="1098248"/>
                  <a:pt x="327462" y="967619"/>
                  <a:pt x="184738" y="1103086"/>
                </a:cubicBezTo>
                <a:cubicBezTo>
                  <a:pt x="42014" y="1238553"/>
                  <a:pt x="-59586" y="1640114"/>
                  <a:pt x="39595" y="17272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888242" y="1654629"/>
            <a:ext cx="362958" cy="1959428"/>
          </a:xfrm>
          <a:custGeom>
            <a:avLst/>
            <a:gdLst>
              <a:gd name="connsiteX0" fmla="*/ 362958 w 362958"/>
              <a:gd name="connsiteY0" fmla="*/ 0 h 1959428"/>
              <a:gd name="connsiteX1" fmla="*/ 101 w 362958"/>
              <a:gd name="connsiteY1" fmla="*/ 537028 h 1959428"/>
              <a:gd name="connsiteX2" fmla="*/ 333929 w 362958"/>
              <a:gd name="connsiteY2" fmla="*/ 1959428 h 19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958" h="1959428">
                <a:moveTo>
                  <a:pt x="362958" y="0"/>
                </a:moveTo>
                <a:cubicBezTo>
                  <a:pt x="183948" y="105228"/>
                  <a:pt x="4939" y="210457"/>
                  <a:pt x="101" y="537028"/>
                </a:cubicBezTo>
                <a:cubicBezTo>
                  <a:pt x="-4737" y="863599"/>
                  <a:pt x="164596" y="1411513"/>
                  <a:pt x="333929" y="19594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hourglas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52" y="69794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5131544" y="3670005"/>
            <a:ext cx="264191" cy="3851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DBD600"/>
                </a:solidFill>
                <a:latin typeface="Bradley Hand ITC" panose="03070402050302030203" pitchFamily="66" charset="0"/>
              </a:rPr>
              <a:t>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08048" y="4442791"/>
            <a:ext cx="262941" cy="3040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78881" y="4482188"/>
            <a:ext cx="255436" cy="3040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b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1442" y="4023382"/>
            <a:ext cx="174700" cy="533280"/>
          </a:xfrm>
          <a:prstGeom prst="rect">
            <a:avLst/>
          </a:prstGeom>
          <a:ln>
            <a:noFill/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3187" y="4079882"/>
            <a:ext cx="119761" cy="420350"/>
          </a:xfrm>
          <a:prstGeom prst="rect">
            <a:avLst/>
          </a:prstGeom>
          <a:ln>
            <a:noFill/>
          </a:ln>
        </p:spPr>
      </p:pic>
      <p:pic>
        <p:nvPicPr>
          <p:cNvPr id="49" name="Picture 4" descr="Image result for hourglas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567" y="69794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ontent Placeholder 2"/>
          <p:cNvSpPr txBox="1">
            <a:spLocks/>
          </p:cNvSpPr>
          <p:nvPr/>
        </p:nvSpPr>
        <p:spPr>
          <a:xfrm>
            <a:off x="6184649" y="4964228"/>
            <a:ext cx="5446712" cy="120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After a timeout, Sprite forces a 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context switch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9805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0">
        <p159:morph option="byObject"/>
      </p:transition>
    </mc:Choice>
    <mc:Fallback xmlns="">
      <p:transition advClick="0" advTm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-134754" y="492636"/>
            <a:ext cx="12493592" cy="1358008"/>
          </a:xfrm>
          <a:prstGeom prst="rect">
            <a:avLst/>
          </a:prstGeom>
          <a:solidFill>
            <a:srgbClr val="0E004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2534403" y="2726159"/>
            <a:ext cx="3139999" cy="3422447"/>
            <a:chOff x="2519889" y="2784215"/>
            <a:chExt cx="3139999" cy="3422447"/>
          </a:xfrm>
        </p:grpSpPr>
        <p:sp>
          <p:nvSpPr>
            <p:cNvPr id="20" name="Isosceles Triangle 19"/>
            <p:cNvSpPr/>
            <p:nvPr/>
          </p:nvSpPr>
          <p:spPr>
            <a:xfrm>
              <a:off x="2519889" y="3325013"/>
              <a:ext cx="2759016" cy="237846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2776071" y="3119379"/>
              <a:ext cx="746109" cy="30872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164380" y="2784215"/>
              <a:ext cx="746109" cy="30872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3743192" y="4200701"/>
              <a:ext cx="746109" cy="308728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2906002" y="3517325"/>
            <a:ext cx="769403" cy="838612"/>
            <a:chOff x="3764042" y="2370854"/>
            <a:chExt cx="2055348" cy="2240230"/>
          </a:xfrm>
        </p:grpSpPr>
        <p:sp>
          <p:nvSpPr>
            <p:cNvPr id="15" name="Isosceles Triangle 1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4502389" y="3221166"/>
            <a:ext cx="1755583" cy="1913501"/>
            <a:chOff x="3764042" y="2370854"/>
            <a:chExt cx="2055348" cy="2240230"/>
          </a:xfrm>
        </p:grpSpPr>
        <p:sp>
          <p:nvSpPr>
            <p:cNvPr id="10" name="Isosceles Triangle 9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1513351" y="3338352"/>
            <a:ext cx="2055348" cy="2240230"/>
            <a:chOff x="3764042" y="2370854"/>
            <a:chExt cx="2055348" cy="2240230"/>
          </a:xfrm>
        </p:grpSpPr>
        <p:sp>
          <p:nvSpPr>
            <p:cNvPr id="5" name="Isosceles Triangle 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7888903" y="3287550"/>
            <a:ext cx="769403" cy="838612"/>
            <a:chOff x="3764042" y="2370854"/>
            <a:chExt cx="2055348" cy="2240230"/>
          </a:xfrm>
        </p:grpSpPr>
        <p:sp>
          <p:nvSpPr>
            <p:cNvPr id="25" name="Isosceles Triangle 2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9" name="Rounded Rectangle 28"/>
          <p:cNvSpPr/>
          <p:nvPr/>
        </p:nvSpPr>
        <p:spPr>
          <a:xfrm>
            <a:off x="928914" y="664257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2813935" y="686274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4731401" y="709048"/>
            <a:ext cx="957943" cy="957943"/>
          </a:xfrm>
          <a:prstGeom prst="roundRect">
            <a:avLst/>
          </a:prstGeom>
          <a:solidFill>
            <a:srgbClr val="00B0F0"/>
          </a:solidFill>
          <a:ln w="171450">
            <a:solidFill>
              <a:schemeClr val="accent4">
                <a:lumMod val="60000"/>
                <a:lumOff val="40000"/>
              </a:schemeClr>
            </a:solidFill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6677715" y="678574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8614281" y="705530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 53"/>
          <p:cNvSpPr/>
          <p:nvPr/>
        </p:nvSpPr>
        <p:spPr>
          <a:xfrm>
            <a:off x="1330078" y="1625599"/>
            <a:ext cx="1064779" cy="2017486"/>
          </a:xfrm>
          <a:custGeom>
            <a:avLst/>
            <a:gdLst>
              <a:gd name="connsiteX0" fmla="*/ 19751 w 1064779"/>
              <a:gd name="connsiteY0" fmla="*/ 0 h 2017486"/>
              <a:gd name="connsiteX1" fmla="*/ 92322 w 1064779"/>
              <a:gd name="connsiteY1" fmla="*/ 899886 h 2017486"/>
              <a:gd name="connsiteX2" fmla="*/ 745465 w 1064779"/>
              <a:gd name="connsiteY2" fmla="*/ 943429 h 2017486"/>
              <a:gd name="connsiteX3" fmla="*/ 1064779 w 1064779"/>
              <a:gd name="connsiteY3" fmla="*/ 2017486 h 20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779" h="2017486">
                <a:moveTo>
                  <a:pt x="19751" y="0"/>
                </a:moveTo>
                <a:cubicBezTo>
                  <a:pt x="-4440" y="371324"/>
                  <a:pt x="-28630" y="742648"/>
                  <a:pt x="92322" y="899886"/>
                </a:cubicBezTo>
                <a:cubicBezTo>
                  <a:pt x="213274" y="1057124"/>
                  <a:pt x="583389" y="757162"/>
                  <a:pt x="745465" y="943429"/>
                </a:cubicBezTo>
                <a:cubicBezTo>
                  <a:pt x="907541" y="1129696"/>
                  <a:pt x="1023655" y="1741715"/>
                  <a:pt x="1064779" y="20174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>
            <a:off x="3904343" y="1669143"/>
            <a:ext cx="1379211" cy="1553028"/>
          </a:xfrm>
          <a:custGeom>
            <a:avLst/>
            <a:gdLst>
              <a:gd name="connsiteX0" fmla="*/ 1277257 w 1379211"/>
              <a:gd name="connsiteY0" fmla="*/ 0 h 1553028"/>
              <a:gd name="connsiteX1" fmla="*/ 1277257 w 1379211"/>
              <a:gd name="connsiteY1" fmla="*/ 551543 h 1553028"/>
              <a:gd name="connsiteX2" fmla="*/ 217714 w 1379211"/>
              <a:gd name="connsiteY2" fmla="*/ 478971 h 1553028"/>
              <a:gd name="connsiteX3" fmla="*/ 0 w 1379211"/>
              <a:gd name="connsiteY3" fmla="*/ 1553028 h 155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9211" h="1553028">
                <a:moveTo>
                  <a:pt x="1277257" y="0"/>
                </a:moveTo>
                <a:cubicBezTo>
                  <a:pt x="1365552" y="235857"/>
                  <a:pt x="1453848" y="471714"/>
                  <a:pt x="1277257" y="551543"/>
                </a:cubicBezTo>
                <a:cubicBezTo>
                  <a:pt x="1100666" y="631372"/>
                  <a:pt x="430590" y="312057"/>
                  <a:pt x="217714" y="478971"/>
                </a:cubicBezTo>
                <a:cubicBezTo>
                  <a:pt x="4838" y="645885"/>
                  <a:pt x="2419" y="1099456"/>
                  <a:pt x="0" y="15530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5230145" y="1640114"/>
            <a:ext cx="2177971" cy="1843315"/>
          </a:xfrm>
          <a:custGeom>
            <a:avLst/>
            <a:gdLst>
              <a:gd name="connsiteX0" fmla="*/ 1910884 w 2177971"/>
              <a:gd name="connsiteY0" fmla="*/ 0 h 1843315"/>
              <a:gd name="connsiteX1" fmla="*/ 2085055 w 2177971"/>
              <a:gd name="connsiteY1" fmla="*/ 1364343 h 1843315"/>
              <a:gd name="connsiteX2" fmla="*/ 633626 w 2177971"/>
              <a:gd name="connsiteY2" fmla="*/ 1074057 h 1843315"/>
              <a:gd name="connsiteX3" fmla="*/ 38541 w 2177971"/>
              <a:gd name="connsiteY3" fmla="*/ 1843315 h 18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971" h="1843315">
                <a:moveTo>
                  <a:pt x="1910884" y="0"/>
                </a:moveTo>
                <a:cubicBezTo>
                  <a:pt x="2104407" y="592667"/>
                  <a:pt x="2297931" y="1185334"/>
                  <a:pt x="2085055" y="1364343"/>
                </a:cubicBezTo>
                <a:cubicBezTo>
                  <a:pt x="1872179" y="1543353"/>
                  <a:pt x="974712" y="994228"/>
                  <a:pt x="633626" y="1074057"/>
                </a:cubicBezTo>
                <a:cubicBezTo>
                  <a:pt x="292540" y="1153886"/>
                  <a:pt x="-130792" y="1729620"/>
                  <a:pt x="38541" y="18433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8190005" y="1669142"/>
            <a:ext cx="955538" cy="1727200"/>
          </a:xfrm>
          <a:custGeom>
            <a:avLst/>
            <a:gdLst>
              <a:gd name="connsiteX0" fmla="*/ 866909 w 955538"/>
              <a:gd name="connsiteY0" fmla="*/ 0 h 1727200"/>
              <a:gd name="connsiteX1" fmla="*/ 895938 w 955538"/>
              <a:gd name="connsiteY1" fmla="*/ 914400 h 1727200"/>
              <a:gd name="connsiteX2" fmla="*/ 184738 w 955538"/>
              <a:gd name="connsiteY2" fmla="*/ 1103086 h 1727200"/>
              <a:gd name="connsiteX3" fmla="*/ 39595 w 955538"/>
              <a:gd name="connsiteY3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538" h="1727200">
                <a:moveTo>
                  <a:pt x="866909" y="0"/>
                </a:moveTo>
                <a:cubicBezTo>
                  <a:pt x="938271" y="365276"/>
                  <a:pt x="1009633" y="730552"/>
                  <a:pt x="895938" y="914400"/>
                </a:cubicBezTo>
                <a:cubicBezTo>
                  <a:pt x="782243" y="1098248"/>
                  <a:pt x="327462" y="967619"/>
                  <a:pt x="184738" y="1103086"/>
                </a:cubicBezTo>
                <a:cubicBezTo>
                  <a:pt x="42014" y="1238553"/>
                  <a:pt x="-59586" y="1640114"/>
                  <a:pt x="39595" y="17272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888242" y="1654629"/>
            <a:ext cx="362958" cy="1959428"/>
          </a:xfrm>
          <a:custGeom>
            <a:avLst/>
            <a:gdLst>
              <a:gd name="connsiteX0" fmla="*/ 362958 w 362958"/>
              <a:gd name="connsiteY0" fmla="*/ 0 h 1959428"/>
              <a:gd name="connsiteX1" fmla="*/ 101 w 362958"/>
              <a:gd name="connsiteY1" fmla="*/ 537028 h 1959428"/>
              <a:gd name="connsiteX2" fmla="*/ 333929 w 362958"/>
              <a:gd name="connsiteY2" fmla="*/ 1959428 h 19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958" h="1959428">
                <a:moveTo>
                  <a:pt x="362958" y="0"/>
                </a:moveTo>
                <a:cubicBezTo>
                  <a:pt x="183948" y="105228"/>
                  <a:pt x="4939" y="210457"/>
                  <a:pt x="101" y="537028"/>
                </a:cubicBezTo>
                <a:cubicBezTo>
                  <a:pt x="-4737" y="863599"/>
                  <a:pt x="164596" y="1411513"/>
                  <a:pt x="333929" y="19594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hourglas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52" y="69794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5131544" y="3670005"/>
            <a:ext cx="264191" cy="3851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DBD600"/>
                </a:solidFill>
                <a:latin typeface="Bradley Hand ITC" panose="03070402050302030203" pitchFamily="66" charset="0"/>
              </a:rPr>
              <a:t>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08048" y="4442791"/>
            <a:ext cx="262941" cy="3040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78881" y="4482188"/>
            <a:ext cx="255436" cy="3040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b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1442" y="4023382"/>
            <a:ext cx="174700" cy="533280"/>
          </a:xfrm>
          <a:prstGeom prst="rect">
            <a:avLst/>
          </a:prstGeom>
          <a:ln>
            <a:noFill/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3187" y="4079882"/>
            <a:ext cx="119761" cy="420350"/>
          </a:xfrm>
          <a:prstGeom prst="rect">
            <a:avLst/>
          </a:prstGeom>
          <a:ln>
            <a:noFill/>
          </a:ln>
        </p:spPr>
      </p:pic>
      <p:pic>
        <p:nvPicPr>
          <p:cNvPr id="49" name="Picture 4" descr="Image result for hourglas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567" y="69794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ontent Placeholder 2"/>
          <p:cNvSpPr txBox="1">
            <a:spLocks/>
          </p:cNvSpPr>
          <p:nvPr/>
        </p:nvSpPr>
        <p:spPr>
          <a:xfrm>
            <a:off x="6184649" y="4964228"/>
            <a:ext cx="5446712" cy="120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After a timeout, Sprite forces a 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context switch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9341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0">
        <p159:morph option="byObject"/>
      </p:transition>
    </mc:Choice>
    <mc:Fallback xmlns="">
      <p:transition advClick="0" advTm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-134754" y="492636"/>
            <a:ext cx="12493592" cy="1358008"/>
          </a:xfrm>
          <a:prstGeom prst="rect">
            <a:avLst/>
          </a:prstGeom>
          <a:solidFill>
            <a:srgbClr val="0E004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2534403" y="2726159"/>
            <a:ext cx="3139999" cy="3422447"/>
            <a:chOff x="2519889" y="2784215"/>
            <a:chExt cx="3139999" cy="3422447"/>
          </a:xfrm>
        </p:grpSpPr>
        <p:sp>
          <p:nvSpPr>
            <p:cNvPr id="20" name="Isosceles Triangle 19"/>
            <p:cNvSpPr/>
            <p:nvPr/>
          </p:nvSpPr>
          <p:spPr>
            <a:xfrm>
              <a:off x="2519889" y="3325013"/>
              <a:ext cx="2759016" cy="237846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2776071" y="3119379"/>
              <a:ext cx="746109" cy="30872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164380" y="2784215"/>
              <a:ext cx="746109" cy="30872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3743192" y="4200701"/>
              <a:ext cx="746109" cy="308728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2906002" y="3517325"/>
            <a:ext cx="769403" cy="838612"/>
            <a:chOff x="3764042" y="2370854"/>
            <a:chExt cx="2055348" cy="2240230"/>
          </a:xfrm>
        </p:grpSpPr>
        <p:sp>
          <p:nvSpPr>
            <p:cNvPr id="15" name="Isosceles Triangle 1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4502389" y="3221166"/>
            <a:ext cx="1755583" cy="1913501"/>
            <a:chOff x="3764042" y="2370854"/>
            <a:chExt cx="2055348" cy="2240230"/>
          </a:xfrm>
        </p:grpSpPr>
        <p:sp>
          <p:nvSpPr>
            <p:cNvPr id="10" name="Isosceles Triangle 9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1513351" y="3338352"/>
            <a:ext cx="2055348" cy="2240230"/>
            <a:chOff x="3764042" y="2370854"/>
            <a:chExt cx="2055348" cy="2240230"/>
          </a:xfrm>
        </p:grpSpPr>
        <p:sp>
          <p:nvSpPr>
            <p:cNvPr id="5" name="Isosceles Triangle 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7888903" y="3287550"/>
            <a:ext cx="769403" cy="838612"/>
            <a:chOff x="3764042" y="2370854"/>
            <a:chExt cx="2055348" cy="2240230"/>
          </a:xfrm>
        </p:grpSpPr>
        <p:sp>
          <p:nvSpPr>
            <p:cNvPr id="25" name="Isosceles Triangle 2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9" name="Rounded Rectangle 28"/>
          <p:cNvSpPr/>
          <p:nvPr/>
        </p:nvSpPr>
        <p:spPr>
          <a:xfrm>
            <a:off x="928914" y="664257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2813935" y="686274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4731401" y="709048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6677715" y="678574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8614281" y="705530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 53"/>
          <p:cNvSpPr/>
          <p:nvPr/>
        </p:nvSpPr>
        <p:spPr>
          <a:xfrm>
            <a:off x="1330078" y="1625599"/>
            <a:ext cx="1064779" cy="2017486"/>
          </a:xfrm>
          <a:custGeom>
            <a:avLst/>
            <a:gdLst>
              <a:gd name="connsiteX0" fmla="*/ 19751 w 1064779"/>
              <a:gd name="connsiteY0" fmla="*/ 0 h 2017486"/>
              <a:gd name="connsiteX1" fmla="*/ 92322 w 1064779"/>
              <a:gd name="connsiteY1" fmla="*/ 899886 h 2017486"/>
              <a:gd name="connsiteX2" fmla="*/ 745465 w 1064779"/>
              <a:gd name="connsiteY2" fmla="*/ 943429 h 2017486"/>
              <a:gd name="connsiteX3" fmla="*/ 1064779 w 1064779"/>
              <a:gd name="connsiteY3" fmla="*/ 2017486 h 20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779" h="2017486">
                <a:moveTo>
                  <a:pt x="19751" y="0"/>
                </a:moveTo>
                <a:cubicBezTo>
                  <a:pt x="-4440" y="371324"/>
                  <a:pt x="-28630" y="742648"/>
                  <a:pt x="92322" y="899886"/>
                </a:cubicBezTo>
                <a:cubicBezTo>
                  <a:pt x="213274" y="1057124"/>
                  <a:pt x="583389" y="757162"/>
                  <a:pt x="745465" y="943429"/>
                </a:cubicBezTo>
                <a:cubicBezTo>
                  <a:pt x="907541" y="1129696"/>
                  <a:pt x="1023655" y="1741715"/>
                  <a:pt x="1064779" y="20174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>
            <a:off x="3904343" y="1669143"/>
            <a:ext cx="1379211" cy="1553028"/>
          </a:xfrm>
          <a:custGeom>
            <a:avLst/>
            <a:gdLst>
              <a:gd name="connsiteX0" fmla="*/ 1277257 w 1379211"/>
              <a:gd name="connsiteY0" fmla="*/ 0 h 1553028"/>
              <a:gd name="connsiteX1" fmla="*/ 1277257 w 1379211"/>
              <a:gd name="connsiteY1" fmla="*/ 551543 h 1553028"/>
              <a:gd name="connsiteX2" fmla="*/ 217714 w 1379211"/>
              <a:gd name="connsiteY2" fmla="*/ 478971 h 1553028"/>
              <a:gd name="connsiteX3" fmla="*/ 0 w 1379211"/>
              <a:gd name="connsiteY3" fmla="*/ 1553028 h 155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9211" h="1553028">
                <a:moveTo>
                  <a:pt x="1277257" y="0"/>
                </a:moveTo>
                <a:cubicBezTo>
                  <a:pt x="1365552" y="235857"/>
                  <a:pt x="1453848" y="471714"/>
                  <a:pt x="1277257" y="551543"/>
                </a:cubicBezTo>
                <a:cubicBezTo>
                  <a:pt x="1100666" y="631372"/>
                  <a:pt x="430590" y="312057"/>
                  <a:pt x="217714" y="478971"/>
                </a:cubicBezTo>
                <a:cubicBezTo>
                  <a:pt x="4838" y="645885"/>
                  <a:pt x="2419" y="1099456"/>
                  <a:pt x="0" y="15530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5230145" y="1640114"/>
            <a:ext cx="2177971" cy="1843315"/>
          </a:xfrm>
          <a:custGeom>
            <a:avLst/>
            <a:gdLst>
              <a:gd name="connsiteX0" fmla="*/ 1910884 w 2177971"/>
              <a:gd name="connsiteY0" fmla="*/ 0 h 1843315"/>
              <a:gd name="connsiteX1" fmla="*/ 2085055 w 2177971"/>
              <a:gd name="connsiteY1" fmla="*/ 1364343 h 1843315"/>
              <a:gd name="connsiteX2" fmla="*/ 633626 w 2177971"/>
              <a:gd name="connsiteY2" fmla="*/ 1074057 h 1843315"/>
              <a:gd name="connsiteX3" fmla="*/ 38541 w 2177971"/>
              <a:gd name="connsiteY3" fmla="*/ 1843315 h 18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971" h="1843315">
                <a:moveTo>
                  <a:pt x="1910884" y="0"/>
                </a:moveTo>
                <a:cubicBezTo>
                  <a:pt x="2104407" y="592667"/>
                  <a:pt x="2297931" y="1185334"/>
                  <a:pt x="2085055" y="1364343"/>
                </a:cubicBezTo>
                <a:cubicBezTo>
                  <a:pt x="1872179" y="1543353"/>
                  <a:pt x="974712" y="994228"/>
                  <a:pt x="633626" y="1074057"/>
                </a:cubicBezTo>
                <a:cubicBezTo>
                  <a:pt x="292540" y="1153886"/>
                  <a:pt x="-130792" y="1729620"/>
                  <a:pt x="38541" y="18433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8190005" y="1669142"/>
            <a:ext cx="955538" cy="1727200"/>
          </a:xfrm>
          <a:custGeom>
            <a:avLst/>
            <a:gdLst>
              <a:gd name="connsiteX0" fmla="*/ 866909 w 955538"/>
              <a:gd name="connsiteY0" fmla="*/ 0 h 1727200"/>
              <a:gd name="connsiteX1" fmla="*/ 895938 w 955538"/>
              <a:gd name="connsiteY1" fmla="*/ 914400 h 1727200"/>
              <a:gd name="connsiteX2" fmla="*/ 184738 w 955538"/>
              <a:gd name="connsiteY2" fmla="*/ 1103086 h 1727200"/>
              <a:gd name="connsiteX3" fmla="*/ 39595 w 955538"/>
              <a:gd name="connsiteY3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538" h="1727200">
                <a:moveTo>
                  <a:pt x="866909" y="0"/>
                </a:moveTo>
                <a:cubicBezTo>
                  <a:pt x="938271" y="365276"/>
                  <a:pt x="1009633" y="730552"/>
                  <a:pt x="895938" y="914400"/>
                </a:cubicBezTo>
                <a:cubicBezTo>
                  <a:pt x="782243" y="1098248"/>
                  <a:pt x="327462" y="967619"/>
                  <a:pt x="184738" y="1103086"/>
                </a:cubicBezTo>
                <a:cubicBezTo>
                  <a:pt x="42014" y="1238553"/>
                  <a:pt x="-59586" y="1640114"/>
                  <a:pt x="39595" y="17272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888242" y="1654629"/>
            <a:ext cx="362958" cy="1959428"/>
          </a:xfrm>
          <a:custGeom>
            <a:avLst/>
            <a:gdLst>
              <a:gd name="connsiteX0" fmla="*/ 362958 w 362958"/>
              <a:gd name="connsiteY0" fmla="*/ 0 h 1959428"/>
              <a:gd name="connsiteX1" fmla="*/ 101 w 362958"/>
              <a:gd name="connsiteY1" fmla="*/ 537028 h 1959428"/>
              <a:gd name="connsiteX2" fmla="*/ 333929 w 362958"/>
              <a:gd name="connsiteY2" fmla="*/ 1959428 h 19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958" h="1959428">
                <a:moveTo>
                  <a:pt x="362958" y="0"/>
                </a:moveTo>
                <a:cubicBezTo>
                  <a:pt x="183948" y="105228"/>
                  <a:pt x="4939" y="210457"/>
                  <a:pt x="101" y="537028"/>
                </a:cubicBezTo>
                <a:cubicBezTo>
                  <a:pt x="-4737" y="863599"/>
                  <a:pt x="164596" y="1411513"/>
                  <a:pt x="333929" y="19594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hourglas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52" y="69794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5131544" y="3670005"/>
            <a:ext cx="264191" cy="3851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DBD600"/>
                </a:solidFill>
                <a:latin typeface="Bradley Hand ITC" panose="03070402050302030203" pitchFamily="66" charset="0"/>
              </a:rPr>
              <a:t>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08048" y="4442791"/>
            <a:ext cx="262941" cy="3040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78881" y="4482188"/>
            <a:ext cx="255436" cy="3040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b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1442" y="4023382"/>
            <a:ext cx="174700" cy="533280"/>
          </a:xfrm>
          <a:prstGeom prst="rect">
            <a:avLst/>
          </a:prstGeom>
          <a:ln>
            <a:noFill/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3187" y="4079882"/>
            <a:ext cx="119761" cy="420350"/>
          </a:xfrm>
          <a:prstGeom prst="rect">
            <a:avLst/>
          </a:prstGeom>
          <a:ln>
            <a:noFill/>
          </a:ln>
        </p:spPr>
      </p:pic>
      <p:pic>
        <p:nvPicPr>
          <p:cNvPr id="49" name="Picture 4" descr="Image result for hourglas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567" y="69794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Image result for hourglas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83" y="69794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ontent Placeholder 2"/>
          <p:cNvSpPr txBox="1">
            <a:spLocks/>
          </p:cNvSpPr>
          <p:nvPr/>
        </p:nvSpPr>
        <p:spPr>
          <a:xfrm>
            <a:off x="6184649" y="4964228"/>
            <a:ext cx="5446712" cy="120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After a timeout, Sprite forces a 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context switch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5537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0">
        <p159:morph option="byObject"/>
      </p:transition>
    </mc:Choice>
    <mc:Fallback xmlns="">
      <p:transition advClick="0" advTm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-134754" y="492636"/>
            <a:ext cx="12493592" cy="1358008"/>
          </a:xfrm>
          <a:prstGeom prst="rect">
            <a:avLst/>
          </a:prstGeom>
          <a:solidFill>
            <a:srgbClr val="0E004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2534403" y="2726159"/>
            <a:ext cx="3139999" cy="3422447"/>
            <a:chOff x="2519889" y="2784215"/>
            <a:chExt cx="3139999" cy="3422447"/>
          </a:xfrm>
        </p:grpSpPr>
        <p:sp>
          <p:nvSpPr>
            <p:cNvPr id="20" name="Isosceles Triangle 19"/>
            <p:cNvSpPr/>
            <p:nvPr/>
          </p:nvSpPr>
          <p:spPr>
            <a:xfrm>
              <a:off x="2519889" y="3325013"/>
              <a:ext cx="2759016" cy="237846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2776071" y="3119379"/>
              <a:ext cx="746109" cy="30872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164380" y="2784215"/>
              <a:ext cx="746109" cy="30872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3743192" y="4200701"/>
              <a:ext cx="746109" cy="308728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2906002" y="3517325"/>
            <a:ext cx="769403" cy="838612"/>
            <a:chOff x="3764042" y="2370854"/>
            <a:chExt cx="2055348" cy="2240230"/>
          </a:xfrm>
        </p:grpSpPr>
        <p:sp>
          <p:nvSpPr>
            <p:cNvPr id="15" name="Isosceles Triangle 1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4502389" y="3221166"/>
            <a:ext cx="1755583" cy="1913501"/>
            <a:chOff x="3764042" y="2370854"/>
            <a:chExt cx="2055348" cy="2240230"/>
          </a:xfrm>
        </p:grpSpPr>
        <p:sp>
          <p:nvSpPr>
            <p:cNvPr id="10" name="Isosceles Triangle 9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1513351" y="3338352"/>
            <a:ext cx="2055348" cy="2240230"/>
            <a:chOff x="3764042" y="2370854"/>
            <a:chExt cx="2055348" cy="2240230"/>
          </a:xfrm>
        </p:grpSpPr>
        <p:sp>
          <p:nvSpPr>
            <p:cNvPr id="5" name="Isosceles Triangle 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7888903" y="3287550"/>
            <a:ext cx="769403" cy="838612"/>
            <a:chOff x="3764042" y="2370854"/>
            <a:chExt cx="2055348" cy="2240230"/>
          </a:xfrm>
        </p:grpSpPr>
        <p:sp>
          <p:nvSpPr>
            <p:cNvPr id="25" name="Isosceles Triangle 2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9" name="Rounded Rectangle 28"/>
          <p:cNvSpPr/>
          <p:nvPr/>
        </p:nvSpPr>
        <p:spPr>
          <a:xfrm>
            <a:off x="928914" y="664257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2813935" y="686274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4731401" y="709048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6677715" y="678574"/>
            <a:ext cx="957943" cy="957943"/>
          </a:xfrm>
          <a:prstGeom prst="roundRect">
            <a:avLst/>
          </a:prstGeom>
          <a:solidFill>
            <a:srgbClr val="00B0F0"/>
          </a:solidFill>
          <a:ln w="171450">
            <a:solidFill>
              <a:schemeClr val="accent4">
                <a:lumMod val="60000"/>
                <a:lumOff val="40000"/>
              </a:schemeClr>
            </a:solidFill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8614281" y="705530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 53"/>
          <p:cNvSpPr/>
          <p:nvPr/>
        </p:nvSpPr>
        <p:spPr>
          <a:xfrm>
            <a:off x="1330078" y="1625599"/>
            <a:ext cx="1064779" cy="2017486"/>
          </a:xfrm>
          <a:custGeom>
            <a:avLst/>
            <a:gdLst>
              <a:gd name="connsiteX0" fmla="*/ 19751 w 1064779"/>
              <a:gd name="connsiteY0" fmla="*/ 0 h 2017486"/>
              <a:gd name="connsiteX1" fmla="*/ 92322 w 1064779"/>
              <a:gd name="connsiteY1" fmla="*/ 899886 h 2017486"/>
              <a:gd name="connsiteX2" fmla="*/ 745465 w 1064779"/>
              <a:gd name="connsiteY2" fmla="*/ 943429 h 2017486"/>
              <a:gd name="connsiteX3" fmla="*/ 1064779 w 1064779"/>
              <a:gd name="connsiteY3" fmla="*/ 2017486 h 20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779" h="2017486">
                <a:moveTo>
                  <a:pt x="19751" y="0"/>
                </a:moveTo>
                <a:cubicBezTo>
                  <a:pt x="-4440" y="371324"/>
                  <a:pt x="-28630" y="742648"/>
                  <a:pt x="92322" y="899886"/>
                </a:cubicBezTo>
                <a:cubicBezTo>
                  <a:pt x="213274" y="1057124"/>
                  <a:pt x="583389" y="757162"/>
                  <a:pt x="745465" y="943429"/>
                </a:cubicBezTo>
                <a:cubicBezTo>
                  <a:pt x="907541" y="1129696"/>
                  <a:pt x="1023655" y="1741715"/>
                  <a:pt x="1064779" y="20174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>
            <a:off x="3904343" y="1669143"/>
            <a:ext cx="1379211" cy="1553028"/>
          </a:xfrm>
          <a:custGeom>
            <a:avLst/>
            <a:gdLst>
              <a:gd name="connsiteX0" fmla="*/ 1277257 w 1379211"/>
              <a:gd name="connsiteY0" fmla="*/ 0 h 1553028"/>
              <a:gd name="connsiteX1" fmla="*/ 1277257 w 1379211"/>
              <a:gd name="connsiteY1" fmla="*/ 551543 h 1553028"/>
              <a:gd name="connsiteX2" fmla="*/ 217714 w 1379211"/>
              <a:gd name="connsiteY2" fmla="*/ 478971 h 1553028"/>
              <a:gd name="connsiteX3" fmla="*/ 0 w 1379211"/>
              <a:gd name="connsiteY3" fmla="*/ 1553028 h 155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9211" h="1553028">
                <a:moveTo>
                  <a:pt x="1277257" y="0"/>
                </a:moveTo>
                <a:cubicBezTo>
                  <a:pt x="1365552" y="235857"/>
                  <a:pt x="1453848" y="471714"/>
                  <a:pt x="1277257" y="551543"/>
                </a:cubicBezTo>
                <a:cubicBezTo>
                  <a:pt x="1100666" y="631372"/>
                  <a:pt x="430590" y="312057"/>
                  <a:pt x="217714" y="478971"/>
                </a:cubicBezTo>
                <a:cubicBezTo>
                  <a:pt x="4838" y="645885"/>
                  <a:pt x="2419" y="1099456"/>
                  <a:pt x="0" y="15530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5230145" y="1640114"/>
            <a:ext cx="2177971" cy="1843315"/>
          </a:xfrm>
          <a:custGeom>
            <a:avLst/>
            <a:gdLst>
              <a:gd name="connsiteX0" fmla="*/ 1910884 w 2177971"/>
              <a:gd name="connsiteY0" fmla="*/ 0 h 1843315"/>
              <a:gd name="connsiteX1" fmla="*/ 2085055 w 2177971"/>
              <a:gd name="connsiteY1" fmla="*/ 1364343 h 1843315"/>
              <a:gd name="connsiteX2" fmla="*/ 633626 w 2177971"/>
              <a:gd name="connsiteY2" fmla="*/ 1074057 h 1843315"/>
              <a:gd name="connsiteX3" fmla="*/ 38541 w 2177971"/>
              <a:gd name="connsiteY3" fmla="*/ 1843315 h 18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971" h="1843315">
                <a:moveTo>
                  <a:pt x="1910884" y="0"/>
                </a:moveTo>
                <a:cubicBezTo>
                  <a:pt x="2104407" y="592667"/>
                  <a:pt x="2297931" y="1185334"/>
                  <a:pt x="2085055" y="1364343"/>
                </a:cubicBezTo>
                <a:cubicBezTo>
                  <a:pt x="1872179" y="1543353"/>
                  <a:pt x="974712" y="994228"/>
                  <a:pt x="633626" y="1074057"/>
                </a:cubicBezTo>
                <a:cubicBezTo>
                  <a:pt x="292540" y="1153886"/>
                  <a:pt x="-130792" y="1729620"/>
                  <a:pt x="38541" y="18433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8190005" y="1669142"/>
            <a:ext cx="955538" cy="1727200"/>
          </a:xfrm>
          <a:custGeom>
            <a:avLst/>
            <a:gdLst>
              <a:gd name="connsiteX0" fmla="*/ 866909 w 955538"/>
              <a:gd name="connsiteY0" fmla="*/ 0 h 1727200"/>
              <a:gd name="connsiteX1" fmla="*/ 895938 w 955538"/>
              <a:gd name="connsiteY1" fmla="*/ 914400 h 1727200"/>
              <a:gd name="connsiteX2" fmla="*/ 184738 w 955538"/>
              <a:gd name="connsiteY2" fmla="*/ 1103086 h 1727200"/>
              <a:gd name="connsiteX3" fmla="*/ 39595 w 955538"/>
              <a:gd name="connsiteY3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538" h="1727200">
                <a:moveTo>
                  <a:pt x="866909" y="0"/>
                </a:moveTo>
                <a:cubicBezTo>
                  <a:pt x="938271" y="365276"/>
                  <a:pt x="1009633" y="730552"/>
                  <a:pt x="895938" y="914400"/>
                </a:cubicBezTo>
                <a:cubicBezTo>
                  <a:pt x="782243" y="1098248"/>
                  <a:pt x="327462" y="967619"/>
                  <a:pt x="184738" y="1103086"/>
                </a:cubicBezTo>
                <a:cubicBezTo>
                  <a:pt x="42014" y="1238553"/>
                  <a:pt x="-59586" y="1640114"/>
                  <a:pt x="39595" y="17272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888242" y="1654629"/>
            <a:ext cx="362958" cy="1959428"/>
          </a:xfrm>
          <a:custGeom>
            <a:avLst/>
            <a:gdLst>
              <a:gd name="connsiteX0" fmla="*/ 362958 w 362958"/>
              <a:gd name="connsiteY0" fmla="*/ 0 h 1959428"/>
              <a:gd name="connsiteX1" fmla="*/ 101 w 362958"/>
              <a:gd name="connsiteY1" fmla="*/ 537028 h 1959428"/>
              <a:gd name="connsiteX2" fmla="*/ 333929 w 362958"/>
              <a:gd name="connsiteY2" fmla="*/ 1959428 h 19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958" h="1959428">
                <a:moveTo>
                  <a:pt x="362958" y="0"/>
                </a:moveTo>
                <a:cubicBezTo>
                  <a:pt x="183948" y="105228"/>
                  <a:pt x="4939" y="210457"/>
                  <a:pt x="101" y="537028"/>
                </a:cubicBezTo>
                <a:cubicBezTo>
                  <a:pt x="-4737" y="863599"/>
                  <a:pt x="164596" y="1411513"/>
                  <a:pt x="333929" y="19594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hourglas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52" y="69794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5131544" y="3670005"/>
            <a:ext cx="264191" cy="3851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DBD600"/>
                </a:solidFill>
                <a:latin typeface="Bradley Hand ITC" panose="03070402050302030203" pitchFamily="66" charset="0"/>
              </a:rPr>
              <a:t>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08048" y="4442791"/>
            <a:ext cx="262941" cy="3040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78881" y="4482188"/>
            <a:ext cx="255436" cy="3040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b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1442" y="4023382"/>
            <a:ext cx="174700" cy="533280"/>
          </a:xfrm>
          <a:prstGeom prst="rect">
            <a:avLst/>
          </a:prstGeom>
          <a:ln>
            <a:noFill/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3187" y="4079882"/>
            <a:ext cx="119761" cy="420350"/>
          </a:xfrm>
          <a:prstGeom prst="rect">
            <a:avLst/>
          </a:prstGeom>
          <a:ln>
            <a:noFill/>
          </a:ln>
        </p:spPr>
      </p:pic>
      <p:pic>
        <p:nvPicPr>
          <p:cNvPr id="49" name="Picture 4" descr="Image result for hourglas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567" y="69794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Image result for hourglas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83" y="69794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ontent Placeholder 2"/>
          <p:cNvSpPr txBox="1">
            <a:spLocks/>
          </p:cNvSpPr>
          <p:nvPr/>
        </p:nvSpPr>
        <p:spPr>
          <a:xfrm>
            <a:off x="6184649" y="4964228"/>
            <a:ext cx="5446712" cy="120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After a timeout, Sprite forces a 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context switch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0965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-134754" y="492636"/>
            <a:ext cx="12493592" cy="1358008"/>
          </a:xfrm>
          <a:prstGeom prst="rect">
            <a:avLst/>
          </a:prstGeom>
          <a:solidFill>
            <a:srgbClr val="0E004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2534403" y="2726159"/>
            <a:ext cx="3139999" cy="3422447"/>
            <a:chOff x="2519889" y="2784215"/>
            <a:chExt cx="3139999" cy="3422447"/>
          </a:xfrm>
        </p:grpSpPr>
        <p:sp>
          <p:nvSpPr>
            <p:cNvPr id="20" name="Isosceles Triangle 19"/>
            <p:cNvSpPr/>
            <p:nvPr/>
          </p:nvSpPr>
          <p:spPr>
            <a:xfrm>
              <a:off x="2519889" y="3325013"/>
              <a:ext cx="2759016" cy="237846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2776071" y="3119379"/>
              <a:ext cx="746109" cy="30872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164380" y="2784215"/>
              <a:ext cx="746109" cy="30872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3743192" y="4200701"/>
              <a:ext cx="746109" cy="308728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2906002" y="3517325"/>
            <a:ext cx="769403" cy="838612"/>
            <a:chOff x="3764042" y="2370854"/>
            <a:chExt cx="2055348" cy="2240230"/>
          </a:xfrm>
        </p:grpSpPr>
        <p:sp>
          <p:nvSpPr>
            <p:cNvPr id="15" name="Isosceles Triangle 1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4502389" y="3221166"/>
            <a:ext cx="1755583" cy="1913501"/>
            <a:chOff x="3764042" y="2370854"/>
            <a:chExt cx="2055348" cy="2240230"/>
          </a:xfrm>
        </p:grpSpPr>
        <p:sp>
          <p:nvSpPr>
            <p:cNvPr id="10" name="Isosceles Triangle 9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1513351" y="3338352"/>
            <a:ext cx="2055348" cy="2240230"/>
            <a:chOff x="3764042" y="2370854"/>
            <a:chExt cx="2055348" cy="2240230"/>
          </a:xfrm>
        </p:grpSpPr>
        <p:sp>
          <p:nvSpPr>
            <p:cNvPr id="5" name="Isosceles Triangle 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7888903" y="3287550"/>
            <a:ext cx="769403" cy="838612"/>
            <a:chOff x="3764042" y="2370854"/>
            <a:chExt cx="2055348" cy="2240230"/>
          </a:xfrm>
        </p:grpSpPr>
        <p:sp>
          <p:nvSpPr>
            <p:cNvPr id="25" name="Isosceles Triangle 2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9" name="Rounded Rectangle 28"/>
          <p:cNvSpPr/>
          <p:nvPr/>
        </p:nvSpPr>
        <p:spPr>
          <a:xfrm>
            <a:off x="928914" y="664257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2813935" y="686274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4731401" y="709048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6677715" y="678574"/>
            <a:ext cx="957943" cy="957943"/>
          </a:xfrm>
          <a:prstGeom prst="roundRect">
            <a:avLst/>
          </a:prstGeom>
          <a:solidFill>
            <a:srgbClr val="00B0F0"/>
          </a:solidFill>
          <a:ln w="171450">
            <a:solidFill>
              <a:schemeClr val="accent4">
                <a:lumMod val="60000"/>
                <a:lumOff val="40000"/>
              </a:schemeClr>
            </a:solidFill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8614281" y="705530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 53"/>
          <p:cNvSpPr/>
          <p:nvPr/>
        </p:nvSpPr>
        <p:spPr>
          <a:xfrm>
            <a:off x="1330078" y="1625599"/>
            <a:ext cx="1064779" cy="2017486"/>
          </a:xfrm>
          <a:custGeom>
            <a:avLst/>
            <a:gdLst>
              <a:gd name="connsiteX0" fmla="*/ 19751 w 1064779"/>
              <a:gd name="connsiteY0" fmla="*/ 0 h 2017486"/>
              <a:gd name="connsiteX1" fmla="*/ 92322 w 1064779"/>
              <a:gd name="connsiteY1" fmla="*/ 899886 h 2017486"/>
              <a:gd name="connsiteX2" fmla="*/ 745465 w 1064779"/>
              <a:gd name="connsiteY2" fmla="*/ 943429 h 2017486"/>
              <a:gd name="connsiteX3" fmla="*/ 1064779 w 1064779"/>
              <a:gd name="connsiteY3" fmla="*/ 2017486 h 20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779" h="2017486">
                <a:moveTo>
                  <a:pt x="19751" y="0"/>
                </a:moveTo>
                <a:cubicBezTo>
                  <a:pt x="-4440" y="371324"/>
                  <a:pt x="-28630" y="742648"/>
                  <a:pt x="92322" y="899886"/>
                </a:cubicBezTo>
                <a:cubicBezTo>
                  <a:pt x="213274" y="1057124"/>
                  <a:pt x="583389" y="757162"/>
                  <a:pt x="745465" y="943429"/>
                </a:cubicBezTo>
                <a:cubicBezTo>
                  <a:pt x="907541" y="1129696"/>
                  <a:pt x="1023655" y="1741715"/>
                  <a:pt x="1064779" y="20174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>
            <a:off x="3904343" y="1669143"/>
            <a:ext cx="1379211" cy="1553028"/>
          </a:xfrm>
          <a:custGeom>
            <a:avLst/>
            <a:gdLst>
              <a:gd name="connsiteX0" fmla="*/ 1277257 w 1379211"/>
              <a:gd name="connsiteY0" fmla="*/ 0 h 1553028"/>
              <a:gd name="connsiteX1" fmla="*/ 1277257 w 1379211"/>
              <a:gd name="connsiteY1" fmla="*/ 551543 h 1553028"/>
              <a:gd name="connsiteX2" fmla="*/ 217714 w 1379211"/>
              <a:gd name="connsiteY2" fmla="*/ 478971 h 1553028"/>
              <a:gd name="connsiteX3" fmla="*/ 0 w 1379211"/>
              <a:gd name="connsiteY3" fmla="*/ 1553028 h 155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9211" h="1553028">
                <a:moveTo>
                  <a:pt x="1277257" y="0"/>
                </a:moveTo>
                <a:cubicBezTo>
                  <a:pt x="1365552" y="235857"/>
                  <a:pt x="1453848" y="471714"/>
                  <a:pt x="1277257" y="551543"/>
                </a:cubicBezTo>
                <a:cubicBezTo>
                  <a:pt x="1100666" y="631372"/>
                  <a:pt x="430590" y="312057"/>
                  <a:pt x="217714" y="478971"/>
                </a:cubicBezTo>
                <a:cubicBezTo>
                  <a:pt x="4838" y="645885"/>
                  <a:pt x="2419" y="1099456"/>
                  <a:pt x="0" y="15530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5230145" y="1640114"/>
            <a:ext cx="2177971" cy="1843315"/>
          </a:xfrm>
          <a:custGeom>
            <a:avLst/>
            <a:gdLst>
              <a:gd name="connsiteX0" fmla="*/ 1910884 w 2177971"/>
              <a:gd name="connsiteY0" fmla="*/ 0 h 1843315"/>
              <a:gd name="connsiteX1" fmla="*/ 2085055 w 2177971"/>
              <a:gd name="connsiteY1" fmla="*/ 1364343 h 1843315"/>
              <a:gd name="connsiteX2" fmla="*/ 633626 w 2177971"/>
              <a:gd name="connsiteY2" fmla="*/ 1074057 h 1843315"/>
              <a:gd name="connsiteX3" fmla="*/ 38541 w 2177971"/>
              <a:gd name="connsiteY3" fmla="*/ 1843315 h 18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971" h="1843315">
                <a:moveTo>
                  <a:pt x="1910884" y="0"/>
                </a:moveTo>
                <a:cubicBezTo>
                  <a:pt x="2104407" y="592667"/>
                  <a:pt x="2297931" y="1185334"/>
                  <a:pt x="2085055" y="1364343"/>
                </a:cubicBezTo>
                <a:cubicBezTo>
                  <a:pt x="1872179" y="1543353"/>
                  <a:pt x="974712" y="994228"/>
                  <a:pt x="633626" y="1074057"/>
                </a:cubicBezTo>
                <a:cubicBezTo>
                  <a:pt x="292540" y="1153886"/>
                  <a:pt x="-130792" y="1729620"/>
                  <a:pt x="38541" y="18433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8190005" y="1669142"/>
            <a:ext cx="955538" cy="1727200"/>
          </a:xfrm>
          <a:custGeom>
            <a:avLst/>
            <a:gdLst>
              <a:gd name="connsiteX0" fmla="*/ 866909 w 955538"/>
              <a:gd name="connsiteY0" fmla="*/ 0 h 1727200"/>
              <a:gd name="connsiteX1" fmla="*/ 895938 w 955538"/>
              <a:gd name="connsiteY1" fmla="*/ 914400 h 1727200"/>
              <a:gd name="connsiteX2" fmla="*/ 184738 w 955538"/>
              <a:gd name="connsiteY2" fmla="*/ 1103086 h 1727200"/>
              <a:gd name="connsiteX3" fmla="*/ 39595 w 955538"/>
              <a:gd name="connsiteY3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538" h="1727200">
                <a:moveTo>
                  <a:pt x="866909" y="0"/>
                </a:moveTo>
                <a:cubicBezTo>
                  <a:pt x="938271" y="365276"/>
                  <a:pt x="1009633" y="730552"/>
                  <a:pt x="895938" y="914400"/>
                </a:cubicBezTo>
                <a:cubicBezTo>
                  <a:pt x="782243" y="1098248"/>
                  <a:pt x="327462" y="967619"/>
                  <a:pt x="184738" y="1103086"/>
                </a:cubicBezTo>
                <a:cubicBezTo>
                  <a:pt x="42014" y="1238553"/>
                  <a:pt x="-59586" y="1640114"/>
                  <a:pt x="39595" y="17272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888242" y="1654629"/>
            <a:ext cx="362958" cy="1959428"/>
          </a:xfrm>
          <a:custGeom>
            <a:avLst/>
            <a:gdLst>
              <a:gd name="connsiteX0" fmla="*/ 362958 w 362958"/>
              <a:gd name="connsiteY0" fmla="*/ 0 h 1959428"/>
              <a:gd name="connsiteX1" fmla="*/ 101 w 362958"/>
              <a:gd name="connsiteY1" fmla="*/ 537028 h 1959428"/>
              <a:gd name="connsiteX2" fmla="*/ 333929 w 362958"/>
              <a:gd name="connsiteY2" fmla="*/ 1959428 h 19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958" h="1959428">
                <a:moveTo>
                  <a:pt x="362958" y="0"/>
                </a:moveTo>
                <a:cubicBezTo>
                  <a:pt x="183948" y="105228"/>
                  <a:pt x="4939" y="210457"/>
                  <a:pt x="101" y="537028"/>
                </a:cubicBezTo>
                <a:cubicBezTo>
                  <a:pt x="-4737" y="863599"/>
                  <a:pt x="164596" y="1411513"/>
                  <a:pt x="333929" y="19594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hourglas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52" y="69794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4808048" y="4442791"/>
            <a:ext cx="262941" cy="3040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78881" y="4482188"/>
            <a:ext cx="255436" cy="3040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b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1442" y="4023382"/>
            <a:ext cx="174700" cy="533280"/>
          </a:xfrm>
          <a:prstGeom prst="rect">
            <a:avLst/>
          </a:prstGeom>
          <a:ln>
            <a:noFill/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3187" y="4079882"/>
            <a:ext cx="119761" cy="420350"/>
          </a:xfrm>
          <a:prstGeom prst="rect">
            <a:avLst/>
          </a:prstGeom>
          <a:ln>
            <a:noFill/>
          </a:ln>
        </p:spPr>
      </p:pic>
      <p:pic>
        <p:nvPicPr>
          <p:cNvPr id="49" name="Picture 4" descr="Image result for hourglas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567" y="69794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Image result for hourglas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83" y="69794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Oval 49"/>
          <p:cNvSpPr/>
          <p:nvPr/>
        </p:nvSpPr>
        <p:spPr>
          <a:xfrm>
            <a:off x="4581560" y="3216473"/>
            <a:ext cx="1419308" cy="141930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46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131544" y="3670005"/>
            <a:ext cx="264191" cy="3851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DBD600"/>
                </a:solidFill>
                <a:latin typeface="Bradley Hand ITC" panose="03070402050302030203" pitchFamily="66" charset="0"/>
              </a:rPr>
              <a:t>?</a:t>
            </a: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6745288" y="4659313"/>
            <a:ext cx="5446712" cy="1209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When a 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choice</a:t>
            </a:r>
            <a:r>
              <a:rPr lang="en-US" dirty="0"/>
              <a:t> reaches the root . . .</a:t>
            </a:r>
          </a:p>
        </p:txBody>
      </p:sp>
    </p:spTree>
    <p:extLst>
      <p:ext uri="{BB962C8B-B14F-4D97-AF65-F5344CB8AC3E}">
        <p14:creationId xmlns:p14="http://schemas.microsoft.com/office/powerpoint/2010/main" val="286539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-134754" y="492636"/>
            <a:ext cx="12493592" cy="1358008"/>
          </a:xfrm>
          <a:prstGeom prst="rect">
            <a:avLst/>
          </a:prstGeom>
          <a:solidFill>
            <a:srgbClr val="0E004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2534403" y="2726159"/>
            <a:ext cx="3139999" cy="3422447"/>
            <a:chOff x="2519889" y="2784215"/>
            <a:chExt cx="3139999" cy="3422447"/>
          </a:xfrm>
        </p:grpSpPr>
        <p:sp>
          <p:nvSpPr>
            <p:cNvPr id="20" name="Isosceles Triangle 19"/>
            <p:cNvSpPr/>
            <p:nvPr/>
          </p:nvSpPr>
          <p:spPr>
            <a:xfrm>
              <a:off x="2519889" y="3325013"/>
              <a:ext cx="2759016" cy="237846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2776071" y="3119379"/>
              <a:ext cx="746109" cy="30872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164380" y="2784215"/>
              <a:ext cx="746109" cy="30872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3743192" y="4200701"/>
              <a:ext cx="746109" cy="308728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2906002" y="3517325"/>
            <a:ext cx="769403" cy="838612"/>
            <a:chOff x="3764042" y="2370854"/>
            <a:chExt cx="2055348" cy="2240230"/>
          </a:xfrm>
        </p:grpSpPr>
        <p:sp>
          <p:nvSpPr>
            <p:cNvPr id="15" name="Isosceles Triangle 1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4502389" y="3221166"/>
            <a:ext cx="1755583" cy="1913501"/>
            <a:chOff x="3764042" y="2370854"/>
            <a:chExt cx="2055348" cy="2240230"/>
          </a:xfrm>
        </p:grpSpPr>
        <p:sp>
          <p:nvSpPr>
            <p:cNvPr id="10" name="Isosceles Triangle 9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1513351" y="3338352"/>
            <a:ext cx="2055348" cy="2240230"/>
            <a:chOff x="3764042" y="2370854"/>
            <a:chExt cx="2055348" cy="2240230"/>
          </a:xfrm>
        </p:grpSpPr>
        <p:sp>
          <p:nvSpPr>
            <p:cNvPr id="5" name="Isosceles Triangle 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7888903" y="3287550"/>
            <a:ext cx="769403" cy="838612"/>
            <a:chOff x="3764042" y="2370854"/>
            <a:chExt cx="2055348" cy="2240230"/>
          </a:xfrm>
        </p:grpSpPr>
        <p:sp>
          <p:nvSpPr>
            <p:cNvPr id="25" name="Isosceles Triangle 2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9" name="Rounded Rectangle 28"/>
          <p:cNvSpPr/>
          <p:nvPr/>
        </p:nvSpPr>
        <p:spPr>
          <a:xfrm>
            <a:off x="928914" y="664257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2813935" y="686274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4731401" y="709048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6677715" y="678574"/>
            <a:ext cx="957943" cy="957943"/>
          </a:xfrm>
          <a:prstGeom prst="roundRect">
            <a:avLst/>
          </a:prstGeom>
          <a:solidFill>
            <a:srgbClr val="00B0F0"/>
          </a:solidFill>
          <a:ln w="171450">
            <a:solidFill>
              <a:schemeClr val="accent4">
                <a:lumMod val="60000"/>
                <a:lumOff val="40000"/>
              </a:schemeClr>
            </a:solidFill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8614281" y="705530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 53"/>
          <p:cNvSpPr/>
          <p:nvPr/>
        </p:nvSpPr>
        <p:spPr>
          <a:xfrm>
            <a:off x="1330078" y="1625599"/>
            <a:ext cx="1064779" cy="2017486"/>
          </a:xfrm>
          <a:custGeom>
            <a:avLst/>
            <a:gdLst>
              <a:gd name="connsiteX0" fmla="*/ 19751 w 1064779"/>
              <a:gd name="connsiteY0" fmla="*/ 0 h 2017486"/>
              <a:gd name="connsiteX1" fmla="*/ 92322 w 1064779"/>
              <a:gd name="connsiteY1" fmla="*/ 899886 h 2017486"/>
              <a:gd name="connsiteX2" fmla="*/ 745465 w 1064779"/>
              <a:gd name="connsiteY2" fmla="*/ 943429 h 2017486"/>
              <a:gd name="connsiteX3" fmla="*/ 1064779 w 1064779"/>
              <a:gd name="connsiteY3" fmla="*/ 2017486 h 20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779" h="2017486">
                <a:moveTo>
                  <a:pt x="19751" y="0"/>
                </a:moveTo>
                <a:cubicBezTo>
                  <a:pt x="-4440" y="371324"/>
                  <a:pt x="-28630" y="742648"/>
                  <a:pt x="92322" y="899886"/>
                </a:cubicBezTo>
                <a:cubicBezTo>
                  <a:pt x="213274" y="1057124"/>
                  <a:pt x="583389" y="757162"/>
                  <a:pt x="745465" y="943429"/>
                </a:cubicBezTo>
                <a:cubicBezTo>
                  <a:pt x="907541" y="1129696"/>
                  <a:pt x="1023655" y="1741715"/>
                  <a:pt x="1064779" y="20174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>
            <a:off x="3904343" y="1669143"/>
            <a:ext cx="1379211" cy="1553028"/>
          </a:xfrm>
          <a:custGeom>
            <a:avLst/>
            <a:gdLst>
              <a:gd name="connsiteX0" fmla="*/ 1277257 w 1379211"/>
              <a:gd name="connsiteY0" fmla="*/ 0 h 1553028"/>
              <a:gd name="connsiteX1" fmla="*/ 1277257 w 1379211"/>
              <a:gd name="connsiteY1" fmla="*/ 551543 h 1553028"/>
              <a:gd name="connsiteX2" fmla="*/ 217714 w 1379211"/>
              <a:gd name="connsiteY2" fmla="*/ 478971 h 1553028"/>
              <a:gd name="connsiteX3" fmla="*/ 0 w 1379211"/>
              <a:gd name="connsiteY3" fmla="*/ 1553028 h 155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9211" h="1553028">
                <a:moveTo>
                  <a:pt x="1277257" y="0"/>
                </a:moveTo>
                <a:cubicBezTo>
                  <a:pt x="1365552" y="235857"/>
                  <a:pt x="1453848" y="471714"/>
                  <a:pt x="1277257" y="551543"/>
                </a:cubicBezTo>
                <a:cubicBezTo>
                  <a:pt x="1100666" y="631372"/>
                  <a:pt x="430590" y="312057"/>
                  <a:pt x="217714" y="478971"/>
                </a:cubicBezTo>
                <a:cubicBezTo>
                  <a:pt x="4838" y="645885"/>
                  <a:pt x="2419" y="1099456"/>
                  <a:pt x="0" y="15530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5230145" y="1640114"/>
            <a:ext cx="2177971" cy="1843315"/>
          </a:xfrm>
          <a:custGeom>
            <a:avLst/>
            <a:gdLst>
              <a:gd name="connsiteX0" fmla="*/ 1910884 w 2177971"/>
              <a:gd name="connsiteY0" fmla="*/ 0 h 1843315"/>
              <a:gd name="connsiteX1" fmla="*/ 2085055 w 2177971"/>
              <a:gd name="connsiteY1" fmla="*/ 1364343 h 1843315"/>
              <a:gd name="connsiteX2" fmla="*/ 633626 w 2177971"/>
              <a:gd name="connsiteY2" fmla="*/ 1074057 h 1843315"/>
              <a:gd name="connsiteX3" fmla="*/ 38541 w 2177971"/>
              <a:gd name="connsiteY3" fmla="*/ 1843315 h 18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971" h="1843315">
                <a:moveTo>
                  <a:pt x="1910884" y="0"/>
                </a:moveTo>
                <a:cubicBezTo>
                  <a:pt x="2104407" y="592667"/>
                  <a:pt x="2297931" y="1185334"/>
                  <a:pt x="2085055" y="1364343"/>
                </a:cubicBezTo>
                <a:cubicBezTo>
                  <a:pt x="1872179" y="1543353"/>
                  <a:pt x="974712" y="994228"/>
                  <a:pt x="633626" y="1074057"/>
                </a:cubicBezTo>
                <a:cubicBezTo>
                  <a:pt x="292540" y="1153886"/>
                  <a:pt x="-130792" y="1729620"/>
                  <a:pt x="38541" y="18433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8190005" y="1669142"/>
            <a:ext cx="955538" cy="1727200"/>
          </a:xfrm>
          <a:custGeom>
            <a:avLst/>
            <a:gdLst>
              <a:gd name="connsiteX0" fmla="*/ 866909 w 955538"/>
              <a:gd name="connsiteY0" fmla="*/ 0 h 1727200"/>
              <a:gd name="connsiteX1" fmla="*/ 895938 w 955538"/>
              <a:gd name="connsiteY1" fmla="*/ 914400 h 1727200"/>
              <a:gd name="connsiteX2" fmla="*/ 184738 w 955538"/>
              <a:gd name="connsiteY2" fmla="*/ 1103086 h 1727200"/>
              <a:gd name="connsiteX3" fmla="*/ 39595 w 955538"/>
              <a:gd name="connsiteY3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538" h="1727200">
                <a:moveTo>
                  <a:pt x="866909" y="0"/>
                </a:moveTo>
                <a:cubicBezTo>
                  <a:pt x="938271" y="365276"/>
                  <a:pt x="1009633" y="730552"/>
                  <a:pt x="895938" y="914400"/>
                </a:cubicBezTo>
                <a:cubicBezTo>
                  <a:pt x="782243" y="1098248"/>
                  <a:pt x="327462" y="967619"/>
                  <a:pt x="184738" y="1103086"/>
                </a:cubicBezTo>
                <a:cubicBezTo>
                  <a:pt x="42014" y="1238553"/>
                  <a:pt x="-59586" y="1640114"/>
                  <a:pt x="39595" y="17272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888242" y="1654629"/>
            <a:ext cx="362958" cy="1959428"/>
          </a:xfrm>
          <a:custGeom>
            <a:avLst/>
            <a:gdLst>
              <a:gd name="connsiteX0" fmla="*/ 362958 w 362958"/>
              <a:gd name="connsiteY0" fmla="*/ 0 h 1959428"/>
              <a:gd name="connsiteX1" fmla="*/ 101 w 362958"/>
              <a:gd name="connsiteY1" fmla="*/ 537028 h 1959428"/>
              <a:gd name="connsiteX2" fmla="*/ 333929 w 362958"/>
              <a:gd name="connsiteY2" fmla="*/ 1959428 h 19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958" h="1959428">
                <a:moveTo>
                  <a:pt x="362958" y="0"/>
                </a:moveTo>
                <a:cubicBezTo>
                  <a:pt x="183948" y="105228"/>
                  <a:pt x="4939" y="210457"/>
                  <a:pt x="101" y="537028"/>
                </a:cubicBezTo>
                <a:cubicBezTo>
                  <a:pt x="-4737" y="863599"/>
                  <a:pt x="164596" y="1411513"/>
                  <a:pt x="333929" y="19594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hourglas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52" y="69794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5131544" y="3670005"/>
            <a:ext cx="264191" cy="3851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DBD600"/>
                </a:solidFill>
                <a:latin typeface="Bradley Hand ITC" panose="03070402050302030203" pitchFamily="66" charset="0"/>
              </a:rPr>
              <a:t>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08048" y="4442791"/>
            <a:ext cx="262941" cy="3040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78881" y="4482188"/>
            <a:ext cx="255436" cy="3040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b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1442" y="4023382"/>
            <a:ext cx="174700" cy="533280"/>
          </a:xfrm>
          <a:prstGeom prst="rect">
            <a:avLst/>
          </a:prstGeom>
          <a:ln>
            <a:noFill/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3187" y="4079882"/>
            <a:ext cx="119761" cy="420350"/>
          </a:xfrm>
          <a:prstGeom prst="rect">
            <a:avLst/>
          </a:prstGeom>
          <a:ln>
            <a:noFill/>
          </a:ln>
        </p:spPr>
      </p:pic>
      <p:pic>
        <p:nvPicPr>
          <p:cNvPr id="49" name="Picture 4" descr="Image result for hourglas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567" y="69794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Image result for hourglas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83" y="69794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ontent Placeholder 2"/>
          <p:cNvSpPr txBox="1">
            <a:spLocks/>
          </p:cNvSpPr>
          <p:nvPr/>
        </p:nvSpPr>
        <p:spPr>
          <a:xfrm>
            <a:off x="6815562" y="5604801"/>
            <a:ext cx="5446712" cy="1209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. . . the computation </a:t>
            </a: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forks</a:t>
            </a:r>
            <a:r>
              <a:rPr lang="en-US" dirty="0"/>
              <a:t>.</a:t>
            </a: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6745288" y="4659313"/>
            <a:ext cx="5446712" cy="1209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When a </a:t>
            </a: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choice</a:t>
            </a:r>
            <a:r>
              <a:rPr lang="en-US" dirty="0"/>
              <a:t> reaches the root . . .</a:t>
            </a:r>
          </a:p>
        </p:txBody>
      </p:sp>
      <p:sp>
        <p:nvSpPr>
          <p:cNvPr id="64" name="Oval 63"/>
          <p:cNvSpPr/>
          <p:nvPr/>
        </p:nvSpPr>
        <p:spPr>
          <a:xfrm>
            <a:off x="4581560" y="3216473"/>
            <a:ext cx="1419308" cy="141930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46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905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1000">
        <p159:morph option="byObject"/>
      </p:transition>
    </mc:Choice>
    <mc:Fallback xmlns="">
      <p:transition advClick="0" advTm="1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-134754" y="492636"/>
            <a:ext cx="12493592" cy="1358008"/>
          </a:xfrm>
          <a:prstGeom prst="rect">
            <a:avLst/>
          </a:prstGeom>
          <a:solidFill>
            <a:srgbClr val="0E004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2534403" y="2726159"/>
            <a:ext cx="3139999" cy="3422447"/>
            <a:chOff x="2519889" y="2784215"/>
            <a:chExt cx="3139999" cy="3422447"/>
          </a:xfrm>
        </p:grpSpPr>
        <p:sp>
          <p:nvSpPr>
            <p:cNvPr id="20" name="Isosceles Triangle 19"/>
            <p:cNvSpPr/>
            <p:nvPr/>
          </p:nvSpPr>
          <p:spPr>
            <a:xfrm>
              <a:off x="2519889" y="3325013"/>
              <a:ext cx="2759016" cy="237846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2776071" y="3119379"/>
              <a:ext cx="746109" cy="30872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164380" y="2784215"/>
              <a:ext cx="746109" cy="30872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3743192" y="4200701"/>
              <a:ext cx="746109" cy="308728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2906002" y="3517325"/>
            <a:ext cx="769403" cy="838612"/>
            <a:chOff x="3764042" y="2370854"/>
            <a:chExt cx="2055348" cy="2240230"/>
          </a:xfrm>
        </p:grpSpPr>
        <p:sp>
          <p:nvSpPr>
            <p:cNvPr id="15" name="Isosceles Triangle 1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6486900" y="2471088"/>
            <a:ext cx="778337" cy="848350"/>
            <a:chOff x="3764042" y="2370854"/>
            <a:chExt cx="2055348" cy="2240230"/>
          </a:xfrm>
        </p:grpSpPr>
        <p:sp>
          <p:nvSpPr>
            <p:cNvPr id="10" name="Isosceles Triangle 9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1513351" y="3338352"/>
            <a:ext cx="2055348" cy="2240230"/>
            <a:chOff x="3764042" y="2370854"/>
            <a:chExt cx="2055348" cy="2240230"/>
          </a:xfrm>
        </p:grpSpPr>
        <p:sp>
          <p:nvSpPr>
            <p:cNvPr id="5" name="Isosceles Triangle 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9" name="Rounded Rectangle 28"/>
          <p:cNvSpPr/>
          <p:nvPr/>
        </p:nvSpPr>
        <p:spPr>
          <a:xfrm>
            <a:off x="928914" y="664257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2813935" y="686274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4731401" y="709048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 53"/>
          <p:cNvSpPr/>
          <p:nvPr/>
        </p:nvSpPr>
        <p:spPr>
          <a:xfrm>
            <a:off x="1330078" y="1625599"/>
            <a:ext cx="1064779" cy="2017486"/>
          </a:xfrm>
          <a:custGeom>
            <a:avLst/>
            <a:gdLst>
              <a:gd name="connsiteX0" fmla="*/ 19751 w 1064779"/>
              <a:gd name="connsiteY0" fmla="*/ 0 h 2017486"/>
              <a:gd name="connsiteX1" fmla="*/ 92322 w 1064779"/>
              <a:gd name="connsiteY1" fmla="*/ 899886 h 2017486"/>
              <a:gd name="connsiteX2" fmla="*/ 745465 w 1064779"/>
              <a:gd name="connsiteY2" fmla="*/ 943429 h 2017486"/>
              <a:gd name="connsiteX3" fmla="*/ 1064779 w 1064779"/>
              <a:gd name="connsiteY3" fmla="*/ 2017486 h 20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779" h="2017486">
                <a:moveTo>
                  <a:pt x="19751" y="0"/>
                </a:moveTo>
                <a:cubicBezTo>
                  <a:pt x="-4440" y="371324"/>
                  <a:pt x="-28630" y="742648"/>
                  <a:pt x="92322" y="899886"/>
                </a:cubicBezTo>
                <a:cubicBezTo>
                  <a:pt x="213274" y="1057124"/>
                  <a:pt x="583389" y="757162"/>
                  <a:pt x="745465" y="943429"/>
                </a:cubicBezTo>
                <a:cubicBezTo>
                  <a:pt x="907541" y="1129696"/>
                  <a:pt x="1023655" y="1741715"/>
                  <a:pt x="1064779" y="20174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>
            <a:off x="3904343" y="1669143"/>
            <a:ext cx="1379211" cy="1553028"/>
          </a:xfrm>
          <a:custGeom>
            <a:avLst/>
            <a:gdLst>
              <a:gd name="connsiteX0" fmla="*/ 1277257 w 1379211"/>
              <a:gd name="connsiteY0" fmla="*/ 0 h 1553028"/>
              <a:gd name="connsiteX1" fmla="*/ 1277257 w 1379211"/>
              <a:gd name="connsiteY1" fmla="*/ 551543 h 1553028"/>
              <a:gd name="connsiteX2" fmla="*/ 217714 w 1379211"/>
              <a:gd name="connsiteY2" fmla="*/ 478971 h 1553028"/>
              <a:gd name="connsiteX3" fmla="*/ 0 w 1379211"/>
              <a:gd name="connsiteY3" fmla="*/ 1553028 h 155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9211" h="1553028">
                <a:moveTo>
                  <a:pt x="1277257" y="0"/>
                </a:moveTo>
                <a:cubicBezTo>
                  <a:pt x="1365552" y="235857"/>
                  <a:pt x="1453848" y="471714"/>
                  <a:pt x="1277257" y="551543"/>
                </a:cubicBezTo>
                <a:cubicBezTo>
                  <a:pt x="1100666" y="631372"/>
                  <a:pt x="430590" y="312057"/>
                  <a:pt x="217714" y="478971"/>
                </a:cubicBezTo>
                <a:cubicBezTo>
                  <a:pt x="4838" y="645885"/>
                  <a:pt x="2419" y="1099456"/>
                  <a:pt x="0" y="15530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888242" y="1654629"/>
            <a:ext cx="362958" cy="1959428"/>
          </a:xfrm>
          <a:custGeom>
            <a:avLst/>
            <a:gdLst>
              <a:gd name="connsiteX0" fmla="*/ 362958 w 362958"/>
              <a:gd name="connsiteY0" fmla="*/ 0 h 1959428"/>
              <a:gd name="connsiteX1" fmla="*/ 101 w 362958"/>
              <a:gd name="connsiteY1" fmla="*/ 537028 h 1959428"/>
              <a:gd name="connsiteX2" fmla="*/ 333929 w 362958"/>
              <a:gd name="connsiteY2" fmla="*/ 1959428 h 19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958" h="1959428">
                <a:moveTo>
                  <a:pt x="362958" y="0"/>
                </a:moveTo>
                <a:cubicBezTo>
                  <a:pt x="183948" y="105228"/>
                  <a:pt x="4939" y="210457"/>
                  <a:pt x="101" y="537028"/>
                </a:cubicBezTo>
                <a:cubicBezTo>
                  <a:pt x="-4737" y="863599"/>
                  <a:pt x="164596" y="1411513"/>
                  <a:pt x="333929" y="19594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hourglas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52" y="69794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Image result for hourglas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567" y="69794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Image result for hourglas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83" y="69794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ounded Rectangle 67"/>
          <p:cNvSpPr/>
          <p:nvPr/>
        </p:nvSpPr>
        <p:spPr>
          <a:xfrm>
            <a:off x="6677715" y="678574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9879578" y="3273037"/>
            <a:ext cx="769403" cy="838612"/>
            <a:chOff x="3764042" y="2370854"/>
            <a:chExt cx="2055348" cy="2240230"/>
          </a:xfrm>
        </p:grpSpPr>
        <p:sp>
          <p:nvSpPr>
            <p:cNvPr id="71" name="Isosceles Triangle 70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6" name="Freeform 75"/>
          <p:cNvSpPr/>
          <p:nvPr/>
        </p:nvSpPr>
        <p:spPr>
          <a:xfrm>
            <a:off x="10180680" y="1654629"/>
            <a:ext cx="955538" cy="1727200"/>
          </a:xfrm>
          <a:custGeom>
            <a:avLst/>
            <a:gdLst>
              <a:gd name="connsiteX0" fmla="*/ 866909 w 955538"/>
              <a:gd name="connsiteY0" fmla="*/ 0 h 1727200"/>
              <a:gd name="connsiteX1" fmla="*/ 895938 w 955538"/>
              <a:gd name="connsiteY1" fmla="*/ 914400 h 1727200"/>
              <a:gd name="connsiteX2" fmla="*/ 184738 w 955538"/>
              <a:gd name="connsiteY2" fmla="*/ 1103086 h 1727200"/>
              <a:gd name="connsiteX3" fmla="*/ 39595 w 955538"/>
              <a:gd name="connsiteY3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538" h="1727200">
                <a:moveTo>
                  <a:pt x="866909" y="0"/>
                </a:moveTo>
                <a:cubicBezTo>
                  <a:pt x="938271" y="365276"/>
                  <a:pt x="1009633" y="730552"/>
                  <a:pt x="895938" y="914400"/>
                </a:cubicBezTo>
                <a:cubicBezTo>
                  <a:pt x="782243" y="1098248"/>
                  <a:pt x="327462" y="967619"/>
                  <a:pt x="184738" y="1103086"/>
                </a:cubicBezTo>
                <a:cubicBezTo>
                  <a:pt x="42014" y="1238553"/>
                  <a:pt x="-59586" y="1640114"/>
                  <a:pt x="39595" y="17272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10559659" y="716195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Freeform 79"/>
          <p:cNvSpPr/>
          <p:nvPr/>
        </p:nvSpPr>
        <p:spPr>
          <a:xfrm>
            <a:off x="6763582" y="1625600"/>
            <a:ext cx="362932" cy="972457"/>
          </a:xfrm>
          <a:custGeom>
            <a:avLst/>
            <a:gdLst>
              <a:gd name="connsiteX0" fmla="*/ 362932 w 362932"/>
              <a:gd name="connsiteY0" fmla="*/ 0 h 972457"/>
              <a:gd name="connsiteX1" fmla="*/ 43618 w 362932"/>
              <a:gd name="connsiteY1" fmla="*/ 449943 h 972457"/>
              <a:gd name="connsiteX2" fmla="*/ 43618 w 362932"/>
              <a:gd name="connsiteY2" fmla="*/ 972457 h 97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932" h="972457">
                <a:moveTo>
                  <a:pt x="362932" y="0"/>
                </a:moveTo>
                <a:cubicBezTo>
                  <a:pt x="229884" y="143933"/>
                  <a:pt x="96837" y="287867"/>
                  <a:pt x="43618" y="449943"/>
                </a:cubicBezTo>
                <a:cubicBezTo>
                  <a:pt x="-9601" y="612019"/>
                  <a:pt x="-19277" y="890209"/>
                  <a:pt x="43618" y="9724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6656368" y="2767044"/>
            <a:ext cx="262941" cy="3040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a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6815562" y="5604801"/>
            <a:ext cx="5446712" cy="1209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. . . the computation </a:t>
            </a: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forks</a:t>
            </a:r>
            <a:r>
              <a:rPr lang="en-US" dirty="0"/>
              <a:t>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378881" y="4482188"/>
            <a:ext cx="255436" cy="3040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b</a:t>
            </a:r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6745288" y="4659313"/>
            <a:ext cx="5446712" cy="1209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When a </a:t>
            </a: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choice</a:t>
            </a:r>
            <a:r>
              <a:rPr lang="en-US" dirty="0"/>
              <a:t> reaches the root . . .</a:t>
            </a:r>
          </a:p>
        </p:txBody>
      </p:sp>
    </p:spTree>
    <p:extLst>
      <p:ext uri="{BB962C8B-B14F-4D97-AF65-F5344CB8AC3E}">
        <p14:creationId xmlns:p14="http://schemas.microsoft.com/office/powerpoint/2010/main" val="1509073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-134754" y="492636"/>
            <a:ext cx="12493592" cy="1358008"/>
          </a:xfrm>
          <a:prstGeom prst="rect">
            <a:avLst/>
          </a:prstGeom>
          <a:solidFill>
            <a:srgbClr val="0E004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2534403" y="2726159"/>
            <a:ext cx="3139999" cy="3422447"/>
            <a:chOff x="2519889" y="2784215"/>
            <a:chExt cx="3139999" cy="3422447"/>
          </a:xfrm>
        </p:grpSpPr>
        <p:sp>
          <p:nvSpPr>
            <p:cNvPr id="20" name="Isosceles Triangle 19"/>
            <p:cNvSpPr/>
            <p:nvPr/>
          </p:nvSpPr>
          <p:spPr>
            <a:xfrm>
              <a:off x="2519889" y="3325013"/>
              <a:ext cx="2759016" cy="237846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2776071" y="3119379"/>
              <a:ext cx="746109" cy="30872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164380" y="2784215"/>
              <a:ext cx="746109" cy="30872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3743192" y="4200701"/>
              <a:ext cx="746109" cy="308728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2906002" y="3517325"/>
            <a:ext cx="769403" cy="838612"/>
            <a:chOff x="3764042" y="2370854"/>
            <a:chExt cx="2055348" cy="2240230"/>
          </a:xfrm>
        </p:grpSpPr>
        <p:sp>
          <p:nvSpPr>
            <p:cNvPr id="15" name="Isosceles Triangle 1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6486900" y="2471088"/>
            <a:ext cx="778337" cy="848350"/>
            <a:chOff x="3764042" y="2370854"/>
            <a:chExt cx="2055348" cy="2240230"/>
          </a:xfrm>
        </p:grpSpPr>
        <p:sp>
          <p:nvSpPr>
            <p:cNvPr id="10" name="Isosceles Triangle 9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1513351" y="3338352"/>
            <a:ext cx="2055348" cy="2240230"/>
            <a:chOff x="3764042" y="2370854"/>
            <a:chExt cx="2055348" cy="2240230"/>
          </a:xfrm>
        </p:grpSpPr>
        <p:sp>
          <p:nvSpPr>
            <p:cNvPr id="5" name="Isosceles Triangle 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9" name="Rounded Rectangle 28"/>
          <p:cNvSpPr/>
          <p:nvPr/>
        </p:nvSpPr>
        <p:spPr>
          <a:xfrm>
            <a:off x="928914" y="664257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2813935" y="686274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4731401" y="709048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 53"/>
          <p:cNvSpPr/>
          <p:nvPr/>
        </p:nvSpPr>
        <p:spPr>
          <a:xfrm>
            <a:off x="1330078" y="1625599"/>
            <a:ext cx="1064779" cy="2017486"/>
          </a:xfrm>
          <a:custGeom>
            <a:avLst/>
            <a:gdLst>
              <a:gd name="connsiteX0" fmla="*/ 19751 w 1064779"/>
              <a:gd name="connsiteY0" fmla="*/ 0 h 2017486"/>
              <a:gd name="connsiteX1" fmla="*/ 92322 w 1064779"/>
              <a:gd name="connsiteY1" fmla="*/ 899886 h 2017486"/>
              <a:gd name="connsiteX2" fmla="*/ 745465 w 1064779"/>
              <a:gd name="connsiteY2" fmla="*/ 943429 h 2017486"/>
              <a:gd name="connsiteX3" fmla="*/ 1064779 w 1064779"/>
              <a:gd name="connsiteY3" fmla="*/ 2017486 h 20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779" h="2017486">
                <a:moveTo>
                  <a:pt x="19751" y="0"/>
                </a:moveTo>
                <a:cubicBezTo>
                  <a:pt x="-4440" y="371324"/>
                  <a:pt x="-28630" y="742648"/>
                  <a:pt x="92322" y="899886"/>
                </a:cubicBezTo>
                <a:cubicBezTo>
                  <a:pt x="213274" y="1057124"/>
                  <a:pt x="583389" y="757162"/>
                  <a:pt x="745465" y="943429"/>
                </a:cubicBezTo>
                <a:cubicBezTo>
                  <a:pt x="907541" y="1129696"/>
                  <a:pt x="1023655" y="1741715"/>
                  <a:pt x="1064779" y="20174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>
            <a:off x="3904343" y="1669143"/>
            <a:ext cx="1379211" cy="1553028"/>
          </a:xfrm>
          <a:custGeom>
            <a:avLst/>
            <a:gdLst>
              <a:gd name="connsiteX0" fmla="*/ 1277257 w 1379211"/>
              <a:gd name="connsiteY0" fmla="*/ 0 h 1553028"/>
              <a:gd name="connsiteX1" fmla="*/ 1277257 w 1379211"/>
              <a:gd name="connsiteY1" fmla="*/ 551543 h 1553028"/>
              <a:gd name="connsiteX2" fmla="*/ 217714 w 1379211"/>
              <a:gd name="connsiteY2" fmla="*/ 478971 h 1553028"/>
              <a:gd name="connsiteX3" fmla="*/ 0 w 1379211"/>
              <a:gd name="connsiteY3" fmla="*/ 1553028 h 155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9211" h="1553028">
                <a:moveTo>
                  <a:pt x="1277257" y="0"/>
                </a:moveTo>
                <a:cubicBezTo>
                  <a:pt x="1365552" y="235857"/>
                  <a:pt x="1453848" y="471714"/>
                  <a:pt x="1277257" y="551543"/>
                </a:cubicBezTo>
                <a:cubicBezTo>
                  <a:pt x="1100666" y="631372"/>
                  <a:pt x="430590" y="312057"/>
                  <a:pt x="217714" y="478971"/>
                </a:cubicBezTo>
                <a:cubicBezTo>
                  <a:pt x="4838" y="645885"/>
                  <a:pt x="2419" y="1099456"/>
                  <a:pt x="0" y="15530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888242" y="1654629"/>
            <a:ext cx="362958" cy="1959428"/>
          </a:xfrm>
          <a:custGeom>
            <a:avLst/>
            <a:gdLst>
              <a:gd name="connsiteX0" fmla="*/ 362958 w 362958"/>
              <a:gd name="connsiteY0" fmla="*/ 0 h 1959428"/>
              <a:gd name="connsiteX1" fmla="*/ 101 w 362958"/>
              <a:gd name="connsiteY1" fmla="*/ 537028 h 1959428"/>
              <a:gd name="connsiteX2" fmla="*/ 333929 w 362958"/>
              <a:gd name="connsiteY2" fmla="*/ 1959428 h 19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958" h="1959428">
                <a:moveTo>
                  <a:pt x="362958" y="0"/>
                </a:moveTo>
                <a:cubicBezTo>
                  <a:pt x="183948" y="105228"/>
                  <a:pt x="4939" y="210457"/>
                  <a:pt x="101" y="537028"/>
                </a:cubicBezTo>
                <a:cubicBezTo>
                  <a:pt x="-4737" y="863599"/>
                  <a:pt x="164596" y="1411513"/>
                  <a:pt x="333929" y="19594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hourglas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52" y="69794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Image result for hourglas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567" y="69794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Image result for hourglas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83" y="69794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ounded Rectangle 67"/>
          <p:cNvSpPr/>
          <p:nvPr/>
        </p:nvSpPr>
        <p:spPr>
          <a:xfrm>
            <a:off x="6677715" y="678574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9879578" y="3273037"/>
            <a:ext cx="769403" cy="838612"/>
            <a:chOff x="3764042" y="2370854"/>
            <a:chExt cx="2055348" cy="2240230"/>
          </a:xfrm>
        </p:grpSpPr>
        <p:sp>
          <p:nvSpPr>
            <p:cNvPr id="71" name="Isosceles Triangle 70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6" name="Freeform 75"/>
          <p:cNvSpPr/>
          <p:nvPr/>
        </p:nvSpPr>
        <p:spPr>
          <a:xfrm>
            <a:off x="10180680" y="1654629"/>
            <a:ext cx="955538" cy="1727200"/>
          </a:xfrm>
          <a:custGeom>
            <a:avLst/>
            <a:gdLst>
              <a:gd name="connsiteX0" fmla="*/ 866909 w 955538"/>
              <a:gd name="connsiteY0" fmla="*/ 0 h 1727200"/>
              <a:gd name="connsiteX1" fmla="*/ 895938 w 955538"/>
              <a:gd name="connsiteY1" fmla="*/ 914400 h 1727200"/>
              <a:gd name="connsiteX2" fmla="*/ 184738 w 955538"/>
              <a:gd name="connsiteY2" fmla="*/ 1103086 h 1727200"/>
              <a:gd name="connsiteX3" fmla="*/ 39595 w 955538"/>
              <a:gd name="connsiteY3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538" h="1727200">
                <a:moveTo>
                  <a:pt x="866909" y="0"/>
                </a:moveTo>
                <a:cubicBezTo>
                  <a:pt x="938271" y="365276"/>
                  <a:pt x="1009633" y="730552"/>
                  <a:pt x="895938" y="914400"/>
                </a:cubicBezTo>
                <a:cubicBezTo>
                  <a:pt x="782243" y="1098248"/>
                  <a:pt x="327462" y="967619"/>
                  <a:pt x="184738" y="1103086"/>
                </a:cubicBezTo>
                <a:cubicBezTo>
                  <a:pt x="42014" y="1238553"/>
                  <a:pt x="-59586" y="1640114"/>
                  <a:pt x="39595" y="17272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10559659" y="716195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Freeform 79"/>
          <p:cNvSpPr/>
          <p:nvPr/>
        </p:nvSpPr>
        <p:spPr>
          <a:xfrm>
            <a:off x="6763582" y="1625600"/>
            <a:ext cx="362932" cy="972457"/>
          </a:xfrm>
          <a:custGeom>
            <a:avLst/>
            <a:gdLst>
              <a:gd name="connsiteX0" fmla="*/ 362932 w 362932"/>
              <a:gd name="connsiteY0" fmla="*/ 0 h 972457"/>
              <a:gd name="connsiteX1" fmla="*/ 43618 w 362932"/>
              <a:gd name="connsiteY1" fmla="*/ 449943 h 972457"/>
              <a:gd name="connsiteX2" fmla="*/ 43618 w 362932"/>
              <a:gd name="connsiteY2" fmla="*/ 972457 h 97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932" h="972457">
                <a:moveTo>
                  <a:pt x="362932" y="0"/>
                </a:moveTo>
                <a:cubicBezTo>
                  <a:pt x="229884" y="143933"/>
                  <a:pt x="96837" y="287867"/>
                  <a:pt x="43618" y="449943"/>
                </a:cubicBezTo>
                <a:cubicBezTo>
                  <a:pt x="-9601" y="612019"/>
                  <a:pt x="-19277" y="890209"/>
                  <a:pt x="43618" y="9724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6493433" y="2479713"/>
            <a:ext cx="778337" cy="848350"/>
            <a:chOff x="3764042" y="2370854"/>
            <a:chExt cx="2055348" cy="2240230"/>
          </a:xfrm>
        </p:grpSpPr>
        <p:sp>
          <p:nvSpPr>
            <p:cNvPr id="52" name="Isosceles Triangle 51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8" name="Rounded Rectangle 57"/>
          <p:cNvSpPr/>
          <p:nvPr/>
        </p:nvSpPr>
        <p:spPr>
          <a:xfrm>
            <a:off x="6684248" y="687199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 58"/>
          <p:cNvSpPr/>
          <p:nvPr/>
        </p:nvSpPr>
        <p:spPr>
          <a:xfrm>
            <a:off x="6770115" y="1634225"/>
            <a:ext cx="362932" cy="972457"/>
          </a:xfrm>
          <a:custGeom>
            <a:avLst/>
            <a:gdLst>
              <a:gd name="connsiteX0" fmla="*/ 362932 w 362932"/>
              <a:gd name="connsiteY0" fmla="*/ 0 h 972457"/>
              <a:gd name="connsiteX1" fmla="*/ 43618 w 362932"/>
              <a:gd name="connsiteY1" fmla="*/ 449943 h 972457"/>
              <a:gd name="connsiteX2" fmla="*/ 43618 w 362932"/>
              <a:gd name="connsiteY2" fmla="*/ 972457 h 97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932" h="972457">
                <a:moveTo>
                  <a:pt x="362932" y="0"/>
                </a:moveTo>
                <a:cubicBezTo>
                  <a:pt x="229884" y="143933"/>
                  <a:pt x="96837" y="287867"/>
                  <a:pt x="43618" y="449943"/>
                </a:cubicBezTo>
                <a:cubicBezTo>
                  <a:pt x="-9601" y="612019"/>
                  <a:pt x="-19277" y="890209"/>
                  <a:pt x="43618" y="9724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5378881" y="4482188"/>
            <a:ext cx="255436" cy="3040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b</a:t>
            </a:r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6815562" y="5604801"/>
            <a:ext cx="5446712" cy="1209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. . . the computation </a:t>
            </a: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forks</a:t>
            </a:r>
            <a:r>
              <a:rPr lang="en-US" dirty="0"/>
              <a:t>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656368" y="2767044"/>
            <a:ext cx="262941" cy="3040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a</a:t>
            </a: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6745288" y="4659313"/>
            <a:ext cx="5446712" cy="1209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When a </a:t>
            </a: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choice</a:t>
            </a:r>
            <a:r>
              <a:rPr lang="en-US" dirty="0"/>
              <a:t> reaches the root . . .</a:t>
            </a:r>
          </a:p>
        </p:txBody>
      </p:sp>
    </p:spTree>
    <p:extLst>
      <p:ext uri="{BB962C8B-B14F-4D97-AF65-F5344CB8AC3E}">
        <p14:creationId xmlns:p14="http://schemas.microsoft.com/office/powerpoint/2010/main" val="4004320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 advClick="0" advTm="0">
        <p159:morph option="byObject"/>
      </p:transition>
    </mc:Choice>
    <mc:Fallback xmlns="">
      <p:transition advClick="0" advTm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-134754" y="492636"/>
            <a:ext cx="12493592" cy="1358008"/>
          </a:xfrm>
          <a:prstGeom prst="rect">
            <a:avLst/>
          </a:prstGeom>
          <a:solidFill>
            <a:srgbClr val="0E004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2534403" y="2726159"/>
            <a:ext cx="3139999" cy="3422447"/>
            <a:chOff x="2519889" y="2784215"/>
            <a:chExt cx="3139999" cy="3422447"/>
          </a:xfrm>
        </p:grpSpPr>
        <p:sp>
          <p:nvSpPr>
            <p:cNvPr id="20" name="Isosceles Triangle 19"/>
            <p:cNvSpPr/>
            <p:nvPr/>
          </p:nvSpPr>
          <p:spPr>
            <a:xfrm>
              <a:off x="2519889" y="3325013"/>
              <a:ext cx="2759016" cy="237846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2776071" y="3119379"/>
              <a:ext cx="746109" cy="30872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164380" y="2784215"/>
              <a:ext cx="746109" cy="30872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3743192" y="4200701"/>
              <a:ext cx="746109" cy="308728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2906002" y="3517325"/>
            <a:ext cx="769403" cy="838612"/>
            <a:chOff x="3764042" y="2370854"/>
            <a:chExt cx="2055348" cy="2240230"/>
          </a:xfrm>
        </p:grpSpPr>
        <p:sp>
          <p:nvSpPr>
            <p:cNvPr id="15" name="Isosceles Triangle 1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6486900" y="2471088"/>
            <a:ext cx="778337" cy="848350"/>
            <a:chOff x="3764042" y="2370854"/>
            <a:chExt cx="2055348" cy="2240230"/>
          </a:xfrm>
        </p:grpSpPr>
        <p:sp>
          <p:nvSpPr>
            <p:cNvPr id="10" name="Isosceles Triangle 9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1513351" y="3338352"/>
            <a:ext cx="2055348" cy="2240230"/>
            <a:chOff x="3764042" y="2370854"/>
            <a:chExt cx="2055348" cy="2240230"/>
          </a:xfrm>
        </p:grpSpPr>
        <p:sp>
          <p:nvSpPr>
            <p:cNvPr id="5" name="Isosceles Triangle 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9" name="Rounded Rectangle 28"/>
          <p:cNvSpPr/>
          <p:nvPr/>
        </p:nvSpPr>
        <p:spPr>
          <a:xfrm>
            <a:off x="928914" y="664257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2813935" y="686274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4731401" y="709048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 53"/>
          <p:cNvSpPr/>
          <p:nvPr/>
        </p:nvSpPr>
        <p:spPr>
          <a:xfrm>
            <a:off x="1330078" y="1625599"/>
            <a:ext cx="1064779" cy="2017486"/>
          </a:xfrm>
          <a:custGeom>
            <a:avLst/>
            <a:gdLst>
              <a:gd name="connsiteX0" fmla="*/ 19751 w 1064779"/>
              <a:gd name="connsiteY0" fmla="*/ 0 h 2017486"/>
              <a:gd name="connsiteX1" fmla="*/ 92322 w 1064779"/>
              <a:gd name="connsiteY1" fmla="*/ 899886 h 2017486"/>
              <a:gd name="connsiteX2" fmla="*/ 745465 w 1064779"/>
              <a:gd name="connsiteY2" fmla="*/ 943429 h 2017486"/>
              <a:gd name="connsiteX3" fmla="*/ 1064779 w 1064779"/>
              <a:gd name="connsiteY3" fmla="*/ 2017486 h 20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779" h="2017486">
                <a:moveTo>
                  <a:pt x="19751" y="0"/>
                </a:moveTo>
                <a:cubicBezTo>
                  <a:pt x="-4440" y="371324"/>
                  <a:pt x="-28630" y="742648"/>
                  <a:pt x="92322" y="899886"/>
                </a:cubicBezTo>
                <a:cubicBezTo>
                  <a:pt x="213274" y="1057124"/>
                  <a:pt x="583389" y="757162"/>
                  <a:pt x="745465" y="943429"/>
                </a:cubicBezTo>
                <a:cubicBezTo>
                  <a:pt x="907541" y="1129696"/>
                  <a:pt x="1023655" y="1741715"/>
                  <a:pt x="1064779" y="20174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>
            <a:off x="3904343" y="1669143"/>
            <a:ext cx="1379211" cy="1553028"/>
          </a:xfrm>
          <a:custGeom>
            <a:avLst/>
            <a:gdLst>
              <a:gd name="connsiteX0" fmla="*/ 1277257 w 1379211"/>
              <a:gd name="connsiteY0" fmla="*/ 0 h 1553028"/>
              <a:gd name="connsiteX1" fmla="*/ 1277257 w 1379211"/>
              <a:gd name="connsiteY1" fmla="*/ 551543 h 1553028"/>
              <a:gd name="connsiteX2" fmla="*/ 217714 w 1379211"/>
              <a:gd name="connsiteY2" fmla="*/ 478971 h 1553028"/>
              <a:gd name="connsiteX3" fmla="*/ 0 w 1379211"/>
              <a:gd name="connsiteY3" fmla="*/ 1553028 h 155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9211" h="1553028">
                <a:moveTo>
                  <a:pt x="1277257" y="0"/>
                </a:moveTo>
                <a:cubicBezTo>
                  <a:pt x="1365552" y="235857"/>
                  <a:pt x="1453848" y="471714"/>
                  <a:pt x="1277257" y="551543"/>
                </a:cubicBezTo>
                <a:cubicBezTo>
                  <a:pt x="1100666" y="631372"/>
                  <a:pt x="430590" y="312057"/>
                  <a:pt x="217714" y="478971"/>
                </a:cubicBezTo>
                <a:cubicBezTo>
                  <a:pt x="4838" y="645885"/>
                  <a:pt x="2419" y="1099456"/>
                  <a:pt x="0" y="15530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888242" y="1654629"/>
            <a:ext cx="362958" cy="1959428"/>
          </a:xfrm>
          <a:custGeom>
            <a:avLst/>
            <a:gdLst>
              <a:gd name="connsiteX0" fmla="*/ 362958 w 362958"/>
              <a:gd name="connsiteY0" fmla="*/ 0 h 1959428"/>
              <a:gd name="connsiteX1" fmla="*/ 101 w 362958"/>
              <a:gd name="connsiteY1" fmla="*/ 537028 h 1959428"/>
              <a:gd name="connsiteX2" fmla="*/ 333929 w 362958"/>
              <a:gd name="connsiteY2" fmla="*/ 1959428 h 19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958" h="1959428">
                <a:moveTo>
                  <a:pt x="362958" y="0"/>
                </a:moveTo>
                <a:cubicBezTo>
                  <a:pt x="183948" y="105228"/>
                  <a:pt x="4939" y="210457"/>
                  <a:pt x="101" y="537028"/>
                </a:cubicBezTo>
                <a:cubicBezTo>
                  <a:pt x="-4737" y="863599"/>
                  <a:pt x="164596" y="1411513"/>
                  <a:pt x="333929" y="19594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hourglas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52" y="69794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Image result for hourglas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567" y="69794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Image result for hourglas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83" y="69794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ounded Rectangle 67"/>
          <p:cNvSpPr/>
          <p:nvPr/>
        </p:nvSpPr>
        <p:spPr>
          <a:xfrm>
            <a:off x="6677715" y="678574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9879578" y="3273037"/>
            <a:ext cx="769403" cy="838612"/>
            <a:chOff x="3764042" y="2370854"/>
            <a:chExt cx="2055348" cy="2240230"/>
          </a:xfrm>
        </p:grpSpPr>
        <p:sp>
          <p:nvSpPr>
            <p:cNvPr id="71" name="Isosceles Triangle 70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6" name="Freeform 75"/>
          <p:cNvSpPr/>
          <p:nvPr/>
        </p:nvSpPr>
        <p:spPr>
          <a:xfrm>
            <a:off x="10180680" y="1654629"/>
            <a:ext cx="955538" cy="1727200"/>
          </a:xfrm>
          <a:custGeom>
            <a:avLst/>
            <a:gdLst>
              <a:gd name="connsiteX0" fmla="*/ 866909 w 955538"/>
              <a:gd name="connsiteY0" fmla="*/ 0 h 1727200"/>
              <a:gd name="connsiteX1" fmla="*/ 895938 w 955538"/>
              <a:gd name="connsiteY1" fmla="*/ 914400 h 1727200"/>
              <a:gd name="connsiteX2" fmla="*/ 184738 w 955538"/>
              <a:gd name="connsiteY2" fmla="*/ 1103086 h 1727200"/>
              <a:gd name="connsiteX3" fmla="*/ 39595 w 955538"/>
              <a:gd name="connsiteY3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538" h="1727200">
                <a:moveTo>
                  <a:pt x="866909" y="0"/>
                </a:moveTo>
                <a:cubicBezTo>
                  <a:pt x="938271" y="365276"/>
                  <a:pt x="1009633" y="730552"/>
                  <a:pt x="895938" y="914400"/>
                </a:cubicBezTo>
                <a:cubicBezTo>
                  <a:pt x="782243" y="1098248"/>
                  <a:pt x="327462" y="967619"/>
                  <a:pt x="184738" y="1103086"/>
                </a:cubicBezTo>
                <a:cubicBezTo>
                  <a:pt x="42014" y="1238553"/>
                  <a:pt x="-59586" y="1640114"/>
                  <a:pt x="39595" y="17272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10559659" y="716195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Freeform 79"/>
          <p:cNvSpPr/>
          <p:nvPr/>
        </p:nvSpPr>
        <p:spPr>
          <a:xfrm>
            <a:off x="6763582" y="1625600"/>
            <a:ext cx="362932" cy="972457"/>
          </a:xfrm>
          <a:custGeom>
            <a:avLst/>
            <a:gdLst>
              <a:gd name="connsiteX0" fmla="*/ 362932 w 362932"/>
              <a:gd name="connsiteY0" fmla="*/ 0 h 972457"/>
              <a:gd name="connsiteX1" fmla="*/ 43618 w 362932"/>
              <a:gd name="connsiteY1" fmla="*/ 449943 h 972457"/>
              <a:gd name="connsiteX2" fmla="*/ 43618 w 362932"/>
              <a:gd name="connsiteY2" fmla="*/ 972457 h 97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932" h="972457">
                <a:moveTo>
                  <a:pt x="362932" y="0"/>
                </a:moveTo>
                <a:cubicBezTo>
                  <a:pt x="229884" y="143933"/>
                  <a:pt x="96837" y="287867"/>
                  <a:pt x="43618" y="449943"/>
                </a:cubicBezTo>
                <a:cubicBezTo>
                  <a:pt x="-9601" y="612019"/>
                  <a:pt x="-19277" y="890209"/>
                  <a:pt x="43618" y="9724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8190268" y="2853723"/>
            <a:ext cx="778337" cy="848350"/>
            <a:chOff x="3764042" y="2370854"/>
            <a:chExt cx="2055348" cy="2240230"/>
          </a:xfrm>
        </p:grpSpPr>
        <p:sp>
          <p:nvSpPr>
            <p:cNvPr id="52" name="Isosceles Triangle 51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8" name="Rounded Rectangle 57"/>
          <p:cNvSpPr/>
          <p:nvPr/>
        </p:nvSpPr>
        <p:spPr>
          <a:xfrm>
            <a:off x="8661091" y="687199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</a:t>
            </a:r>
          </a:p>
        </p:txBody>
      </p:sp>
      <p:sp>
        <p:nvSpPr>
          <p:cNvPr id="64" name="Freeform 63"/>
          <p:cNvSpPr/>
          <p:nvPr/>
        </p:nvSpPr>
        <p:spPr>
          <a:xfrm>
            <a:off x="8349846" y="1654629"/>
            <a:ext cx="787224" cy="1335314"/>
          </a:xfrm>
          <a:custGeom>
            <a:avLst/>
            <a:gdLst>
              <a:gd name="connsiteX0" fmla="*/ 721583 w 787224"/>
              <a:gd name="connsiteY0" fmla="*/ 0 h 1335314"/>
              <a:gd name="connsiteX1" fmla="*/ 721583 w 787224"/>
              <a:gd name="connsiteY1" fmla="*/ 377371 h 1335314"/>
              <a:gd name="connsiteX2" fmla="*/ 39411 w 787224"/>
              <a:gd name="connsiteY2" fmla="*/ 464457 h 1335314"/>
              <a:gd name="connsiteX3" fmla="*/ 155525 w 787224"/>
              <a:gd name="connsiteY3" fmla="*/ 1335314 h 133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224" h="1335314">
                <a:moveTo>
                  <a:pt x="721583" y="0"/>
                </a:moveTo>
                <a:cubicBezTo>
                  <a:pt x="778430" y="149981"/>
                  <a:pt x="835278" y="299962"/>
                  <a:pt x="721583" y="377371"/>
                </a:cubicBezTo>
                <a:cubicBezTo>
                  <a:pt x="607888" y="454780"/>
                  <a:pt x="133754" y="304800"/>
                  <a:pt x="39411" y="464457"/>
                </a:cubicBezTo>
                <a:cubicBezTo>
                  <a:pt x="-54932" y="624114"/>
                  <a:pt x="34573" y="1248228"/>
                  <a:pt x="155525" y="133531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650435" y="2784759"/>
            <a:ext cx="262941" cy="3040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385641" y="3174111"/>
            <a:ext cx="255436" cy="3040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b</a:t>
            </a: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6815562" y="5604801"/>
            <a:ext cx="5446712" cy="1209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. . . the computation </a:t>
            </a: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forks</a:t>
            </a:r>
            <a:r>
              <a:rPr lang="en-US" dirty="0"/>
              <a:t>.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6745288" y="4659313"/>
            <a:ext cx="5446712" cy="1209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When a </a:t>
            </a: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choice</a:t>
            </a:r>
            <a:r>
              <a:rPr lang="en-US" dirty="0"/>
              <a:t> reaches the root . . .</a:t>
            </a:r>
          </a:p>
        </p:txBody>
      </p:sp>
    </p:spTree>
    <p:extLst>
      <p:ext uri="{BB962C8B-B14F-4D97-AF65-F5344CB8AC3E}">
        <p14:creationId xmlns:p14="http://schemas.microsoft.com/office/powerpoint/2010/main" val="1896538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943" y="337115"/>
            <a:ext cx="11216448" cy="5206989"/>
          </a:xfrm>
          <a:prstGeom prst="rect">
            <a:avLst/>
          </a:prstGeom>
          <a:effectLst>
            <a:softEdge rad="304800"/>
          </a:effectLst>
        </p:spPr>
      </p:pic>
      <p:grpSp>
        <p:nvGrpSpPr>
          <p:cNvPr id="1039" name="Group 1038"/>
          <p:cNvGrpSpPr/>
          <p:nvPr/>
        </p:nvGrpSpPr>
        <p:grpSpPr>
          <a:xfrm>
            <a:off x="2717169" y="643126"/>
            <a:ext cx="6909160" cy="4756004"/>
            <a:chOff x="4198096" y="631625"/>
            <a:chExt cx="6909160" cy="4756004"/>
          </a:xfrm>
        </p:grpSpPr>
        <p:sp>
          <p:nvSpPr>
            <p:cNvPr id="58" name="Rectangle 57"/>
            <p:cNvSpPr/>
            <p:nvPr/>
          </p:nvSpPr>
          <p:spPr>
            <a:xfrm rot="162618">
              <a:off x="4198096" y="1039812"/>
              <a:ext cx="6750650" cy="3984825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59" name="Rectangle 58"/>
            <p:cNvSpPr/>
            <p:nvPr/>
          </p:nvSpPr>
          <p:spPr>
            <a:xfrm rot="353892">
              <a:off x="4237804" y="1017215"/>
              <a:ext cx="6750650" cy="3984825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grpSp>
          <p:nvGrpSpPr>
            <p:cNvPr id="1038" name="Group 1037"/>
            <p:cNvGrpSpPr/>
            <p:nvPr/>
          </p:nvGrpSpPr>
          <p:grpSpPr>
            <a:xfrm>
              <a:off x="4344089" y="631625"/>
              <a:ext cx="6763167" cy="4756004"/>
              <a:chOff x="378271" y="592717"/>
              <a:chExt cx="6763167" cy="475600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73798">
                <a:off x="390788" y="1038147"/>
                <a:ext cx="6750650" cy="3926399"/>
              </a:xfrm>
              <a:prstGeom prst="rect">
                <a:avLst/>
              </a:prstGeom>
              <a:ln w="47625">
                <a:noFill/>
              </a:ln>
              <a:effectLst>
                <a:softEdge rad="0"/>
              </a:effectLst>
            </p:spPr>
          </p:pic>
          <p:cxnSp>
            <p:nvCxnSpPr>
              <p:cNvPr id="16" name="Straight Connector 15"/>
              <p:cNvCxnSpPr/>
              <p:nvPr/>
            </p:nvCxnSpPr>
            <p:spPr>
              <a:xfrm rot="573798">
                <a:off x="1083833" y="592717"/>
                <a:ext cx="0" cy="3840480"/>
              </a:xfrm>
              <a:prstGeom prst="line">
                <a:avLst/>
              </a:prstGeom>
              <a:ln>
                <a:solidFill>
                  <a:srgbClr val="5353FF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73798">
                <a:off x="1627240" y="684269"/>
                <a:ext cx="0" cy="3840480"/>
              </a:xfrm>
              <a:prstGeom prst="line">
                <a:avLst/>
              </a:prstGeom>
              <a:ln>
                <a:solidFill>
                  <a:srgbClr val="5353FF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73798">
                <a:off x="2170646" y="775822"/>
                <a:ext cx="0" cy="3840480"/>
              </a:xfrm>
              <a:prstGeom prst="line">
                <a:avLst/>
              </a:prstGeom>
              <a:ln>
                <a:solidFill>
                  <a:srgbClr val="5353FF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73798">
                <a:off x="2714053" y="867374"/>
                <a:ext cx="0" cy="3840480"/>
              </a:xfrm>
              <a:prstGeom prst="line">
                <a:avLst/>
              </a:prstGeom>
              <a:ln>
                <a:solidFill>
                  <a:srgbClr val="5353FF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73798">
                <a:off x="3257460" y="958926"/>
                <a:ext cx="0" cy="3840480"/>
              </a:xfrm>
              <a:prstGeom prst="line">
                <a:avLst/>
              </a:prstGeom>
              <a:ln>
                <a:solidFill>
                  <a:srgbClr val="5353FF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73798">
                <a:off x="3800866" y="1050479"/>
                <a:ext cx="0" cy="3840480"/>
              </a:xfrm>
              <a:prstGeom prst="line">
                <a:avLst/>
              </a:prstGeom>
              <a:ln>
                <a:solidFill>
                  <a:srgbClr val="5353FF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73798">
                <a:off x="4344273" y="1142031"/>
                <a:ext cx="0" cy="3840480"/>
              </a:xfrm>
              <a:prstGeom prst="line">
                <a:avLst/>
              </a:prstGeom>
              <a:ln>
                <a:solidFill>
                  <a:srgbClr val="5353FF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73798">
                <a:off x="4887680" y="1233583"/>
                <a:ext cx="0" cy="3840480"/>
              </a:xfrm>
              <a:prstGeom prst="line">
                <a:avLst/>
              </a:prstGeom>
              <a:ln>
                <a:solidFill>
                  <a:srgbClr val="5353FF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73798">
                <a:off x="5431086" y="1325136"/>
                <a:ext cx="0" cy="3840480"/>
              </a:xfrm>
              <a:prstGeom prst="line">
                <a:avLst/>
              </a:prstGeom>
              <a:ln>
                <a:solidFill>
                  <a:srgbClr val="5353FF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73798">
                <a:off x="5974493" y="1416688"/>
                <a:ext cx="0" cy="3840480"/>
              </a:xfrm>
              <a:prstGeom prst="line">
                <a:avLst/>
              </a:prstGeom>
              <a:ln>
                <a:solidFill>
                  <a:srgbClr val="5353FF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73798">
                <a:off x="6517900" y="1508241"/>
                <a:ext cx="0" cy="3840480"/>
              </a:xfrm>
              <a:prstGeom prst="line">
                <a:avLst/>
              </a:prstGeom>
              <a:ln>
                <a:solidFill>
                  <a:srgbClr val="5353FF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grpSp>
            <p:nvGrpSpPr>
              <p:cNvPr id="1036" name="Group 1035"/>
              <p:cNvGrpSpPr/>
              <p:nvPr/>
            </p:nvGrpSpPr>
            <p:grpSpPr>
              <a:xfrm rot="16773798">
                <a:off x="2444375" y="-300601"/>
                <a:ext cx="2755325" cy="6566982"/>
                <a:chOff x="6913197" y="2477902"/>
                <a:chExt cx="2755325" cy="3840480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>
                  <a:off x="6913197" y="2477902"/>
                  <a:ext cx="0" cy="3840480"/>
                </a:xfrm>
                <a:prstGeom prst="line">
                  <a:avLst/>
                </a:prstGeom>
                <a:ln>
                  <a:solidFill>
                    <a:srgbClr val="5353FF"/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7464262" y="2477902"/>
                  <a:ext cx="0" cy="3840480"/>
                </a:xfrm>
                <a:prstGeom prst="line">
                  <a:avLst/>
                </a:prstGeom>
                <a:ln>
                  <a:solidFill>
                    <a:srgbClr val="5353FF"/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8015327" y="2477902"/>
                  <a:ext cx="0" cy="3840480"/>
                </a:xfrm>
                <a:prstGeom prst="line">
                  <a:avLst/>
                </a:prstGeom>
                <a:ln>
                  <a:solidFill>
                    <a:srgbClr val="5353FF"/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8566392" y="2477902"/>
                  <a:ext cx="0" cy="3840480"/>
                </a:xfrm>
                <a:prstGeom prst="line">
                  <a:avLst/>
                </a:prstGeom>
                <a:ln>
                  <a:solidFill>
                    <a:srgbClr val="5353FF"/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9117457" y="2477902"/>
                  <a:ext cx="0" cy="3840480"/>
                </a:xfrm>
                <a:prstGeom prst="line">
                  <a:avLst/>
                </a:prstGeom>
                <a:ln>
                  <a:solidFill>
                    <a:srgbClr val="5353FF"/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9668522" y="2477902"/>
                  <a:ext cx="0" cy="3840480"/>
                </a:xfrm>
                <a:prstGeom prst="line">
                  <a:avLst/>
                </a:prstGeom>
                <a:ln>
                  <a:solidFill>
                    <a:srgbClr val="5353FF"/>
                  </a:solidFill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Rectangle 11"/>
              <p:cNvSpPr/>
              <p:nvPr/>
            </p:nvSpPr>
            <p:spPr>
              <a:xfrm rot="573798">
                <a:off x="378271" y="1008933"/>
                <a:ext cx="6750650" cy="3984825"/>
              </a:xfrm>
              <a:prstGeom prst="rect">
                <a:avLst/>
              </a:prstGeom>
              <a:gradFill flip="none" rotWithShape="1">
                <a:gsLst>
                  <a:gs pos="6000">
                    <a:schemeClr val="tx1"/>
                  </a:gs>
                  <a:gs pos="66000">
                    <a:schemeClr val="bg2">
                      <a:lumMod val="25000"/>
                      <a:alpha val="33000"/>
                    </a:schemeClr>
                  </a:gs>
                  <a:gs pos="96000">
                    <a:schemeClr val="tx1">
                      <a:lumMod val="65000"/>
                      <a:lumOff val="35000"/>
                      <a:alpha val="33000"/>
                    </a:schemeClr>
                  </a:gs>
                </a:gsLst>
                <a:lin ang="2700000" scaled="1"/>
                <a:tileRect/>
              </a:gra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 dirty="0"/>
              </a:p>
            </p:txBody>
          </p:sp>
        </p:grpSp>
      </p:grpSp>
      <p:pic>
        <p:nvPicPr>
          <p:cNvPr id="1042" name="Picture 10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2171" flipH="1">
            <a:off x="-1086519" y="1922419"/>
            <a:ext cx="3744198" cy="3081020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56" y="5434154"/>
            <a:ext cx="11673648" cy="1228121"/>
          </a:xfrm>
          <a:solidFill>
            <a:schemeClr val="tx1">
              <a:alpha val="23000"/>
            </a:schemeClr>
          </a:solidFill>
          <a:effectLst>
            <a:softEdge rad="13970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Its goals are to demonstrate the </a:t>
            </a:r>
            <a:r>
              <a:rPr lang="en-US" sz="3600" dirty="0">
                <a:solidFill>
                  <a:schemeClr val="accent1"/>
                </a:solidFill>
              </a:rPr>
              <a:t>Fair Scheme </a:t>
            </a:r>
            <a:r>
              <a:rPr lang="en-US" dirty="0"/>
              <a:t>in practice, and produce </a:t>
            </a:r>
            <a:r>
              <a:rPr lang="en-US" sz="3600" dirty="0">
                <a:solidFill>
                  <a:schemeClr val="accent1"/>
                </a:solidFill>
              </a:rPr>
              <a:t>better results </a:t>
            </a:r>
            <a:r>
              <a:rPr lang="en-US" dirty="0"/>
              <a:t>with a </a:t>
            </a:r>
            <a:r>
              <a:rPr lang="en-US" sz="3600" dirty="0">
                <a:solidFill>
                  <a:schemeClr val="accent1"/>
                </a:solidFill>
              </a:rPr>
              <a:t>simpler</a:t>
            </a:r>
            <a:r>
              <a:rPr lang="en-US" dirty="0"/>
              <a:t> implementation.</a:t>
            </a:r>
            <a:endParaRPr lang="en-US" b="1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6529993" y="100084"/>
            <a:ext cx="5676202" cy="1064335"/>
          </a:xfrm>
          <a:prstGeom prst="rect">
            <a:avLst/>
          </a:prstGeom>
          <a:solidFill>
            <a:schemeClr val="tx1">
              <a:alpha val="23000"/>
            </a:schemeClr>
          </a:solidFill>
          <a:effectLst>
            <a:softEdge rad="139700"/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Sprite is a new Curry compiler.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34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-134754" y="492636"/>
            <a:ext cx="12493592" cy="1358008"/>
          </a:xfrm>
          <a:prstGeom prst="rect">
            <a:avLst/>
          </a:prstGeom>
          <a:solidFill>
            <a:srgbClr val="0E004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2534403" y="2726159"/>
            <a:ext cx="3139999" cy="3422447"/>
            <a:chOff x="2519889" y="2784215"/>
            <a:chExt cx="3139999" cy="3422447"/>
          </a:xfrm>
        </p:grpSpPr>
        <p:sp>
          <p:nvSpPr>
            <p:cNvPr id="20" name="Isosceles Triangle 19"/>
            <p:cNvSpPr/>
            <p:nvPr/>
          </p:nvSpPr>
          <p:spPr>
            <a:xfrm>
              <a:off x="2519889" y="3325013"/>
              <a:ext cx="2759016" cy="237846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2776071" y="3119379"/>
              <a:ext cx="746109" cy="30872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164380" y="2784215"/>
              <a:ext cx="746109" cy="30872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3743192" y="4200701"/>
              <a:ext cx="746109" cy="308728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2906002" y="3517325"/>
            <a:ext cx="769403" cy="838612"/>
            <a:chOff x="3764042" y="2370854"/>
            <a:chExt cx="2055348" cy="2240230"/>
          </a:xfrm>
        </p:grpSpPr>
        <p:sp>
          <p:nvSpPr>
            <p:cNvPr id="15" name="Isosceles Triangle 1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6486900" y="2471088"/>
            <a:ext cx="778337" cy="848350"/>
            <a:chOff x="3764042" y="2370854"/>
            <a:chExt cx="2055348" cy="2240230"/>
          </a:xfrm>
        </p:grpSpPr>
        <p:sp>
          <p:nvSpPr>
            <p:cNvPr id="10" name="Isosceles Triangle 9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1513351" y="3338352"/>
            <a:ext cx="2055348" cy="2240230"/>
            <a:chOff x="3764042" y="2370854"/>
            <a:chExt cx="2055348" cy="2240230"/>
          </a:xfrm>
        </p:grpSpPr>
        <p:sp>
          <p:nvSpPr>
            <p:cNvPr id="5" name="Isosceles Triangle 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9" name="Rounded Rectangle 28"/>
          <p:cNvSpPr/>
          <p:nvPr/>
        </p:nvSpPr>
        <p:spPr>
          <a:xfrm>
            <a:off x="928914" y="664257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2813935" y="686274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4731401" y="709048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 53"/>
          <p:cNvSpPr/>
          <p:nvPr/>
        </p:nvSpPr>
        <p:spPr>
          <a:xfrm>
            <a:off x="1330078" y="1625599"/>
            <a:ext cx="1064779" cy="2017486"/>
          </a:xfrm>
          <a:custGeom>
            <a:avLst/>
            <a:gdLst>
              <a:gd name="connsiteX0" fmla="*/ 19751 w 1064779"/>
              <a:gd name="connsiteY0" fmla="*/ 0 h 2017486"/>
              <a:gd name="connsiteX1" fmla="*/ 92322 w 1064779"/>
              <a:gd name="connsiteY1" fmla="*/ 899886 h 2017486"/>
              <a:gd name="connsiteX2" fmla="*/ 745465 w 1064779"/>
              <a:gd name="connsiteY2" fmla="*/ 943429 h 2017486"/>
              <a:gd name="connsiteX3" fmla="*/ 1064779 w 1064779"/>
              <a:gd name="connsiteY3" fmla="*/ 2017486 h 20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779" h="2017486">
                <a:moveTo>
                  <a:pt x="19751" y="0"/>
                </a:moveTo>
                <a:cubicBezTo>
                  <a:pt x="-4440" y="371324"/>
                  <a:pt x="-28630" y="742648"/>
                  <a:pt x="92322" y="899886"/>
                </a:cubicBezTo>
                <a:cubicBezTo>
                  <a:pt x="213274" y="1057124"/>
                  <a:pt x="583389" y="757162"/>
                  <a:pt x="745465" y="943429"/>
                </a:cubicBezTo>
                <a:cubicBezTo>
                  <a:pt x="907541" y="1129696"/>
                  <a:pt x="1023655" y="1741715"/>
                  <a:pt x="1064779" y="20174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>
            <a:off x="3904343" y="1669143"/>
            <a:ext cx="1379211" cy="1553028"/>
          </a:xfrm>
          <a:custGeom>
            <a:avLst/>
            <a:gdLst>
              <a:gd name="connsiteX0" fmla="*/ 1277257 w 1379211"/>
              <a:gd name="connsiteY0" fmla="*/ 0 h 1553028"/>
              <a:gd name="connsiteX1" fmla="*/ 1277257 w 1379211"/>
              <a:gd name="connsiteY1" fmla="*/ 551543 h 1553028"/>
              <a:gd name="connsiteX2" fmla="*/ 217714 w 1379211"/>
              <a:gd name="connsiteY2" fmla="*/ 478971 h 1553028"/>
              <a:gd name="connsiteX3" fmla="*/ 0 w 1379211"/>
              <a:gd name="connsiteY3" fmla="*/ 1553028 h 155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9211" h="1553028">
                <a:moveTo>
                  <a:pt x="1277257" y="0"/>
                </a:moveTo>
                <a:cubicBezTo>
                  <a:pt x="1365552" y="235857"/>
                  <a:pt x="1453848" y="471714"/>
                  <a:pt x="1277257" y="551543"/>
                </a:cubicBezTo>
                <a:cubicBezTo>
                  <a:pt x="1100666" y="631372"/>
                  <a:pt x="430590" y="312057"/>
                  <a:pt x="217714" y="478971"/>
                </a:cubicBezTo>
                <a:cubicBezTo>
                  <a:pt x="4838" y="645885"/>
                  <a:pt x="2419" y="1099456"/>
                  <a:pt x="0" y="15530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888242" y="1654629"/>
            <a:ext cx="362958" cy="1959428"/>
          </a:xfrm>
          <a:custGeom>
            <a:avLst/>
            <a:gdLst>
              <a:gd name="connsiteX0" fmla="*/ 362958 w 362958"/>
              <a:gd name="connsiteY0" fmla="*/ 0 h 1959428"/>
              <a:gd name="connsiteX1" fmla="*/ 101 w 362958"/>
              <a:gd name="connsiteY1" fmla="*/ 537028 h 1959428"/>
              <a:gd name="connsiteX2" fmla="*/ 333929 w 362958"/>
              <a:gd name="connsiteY2" fmla="*/ 1959428 h 19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958" h="1959428">
                <a:moveTo>
                  <a:pt x="362958" y="0"/>
                </a:moveTo>
                <a:cubicBezTo>
                  <a:pt x="183948" y="105228"/>
                  <a:pt x="4939" y="210457"/>
                  <a:pt x="101" y="537028"/>
                </a:cubicBezTo>
                <a:cubicBezTo>
                  <a:pt x="-4737" y="863599"/>
                  <a:pt x="164596" y="1411513"/>
                  <a:pt x="333929" y="19594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hourglas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52" y="69794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Image result for hourglas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567" y="69794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Image result for hourglas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83" y="69794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ounded Rectangle 67"/>
          <p:cNvSpPr/>
          <p:nvPr/>
        </p:nvSpPr>
        <p:spPr>
          <a:xfrm>
            <a:off x="6677715" y="678574"/>
            <a:ext cx="957943" cy="957943"/>
          </a:xfrm>
          <a:prstGeom prst="roundRect">
            <a:avLst/>
          </a:prstGeom>
          <a:solidFill>
            <a:srgbClr val="00B0F0"/>
          </a:solidFill>
          <a:ln w="171450">
            <a:solidFill>
              <a:schemeClr val="accent4">
                <a:lumMod val="60000"/>
                <a:lumOff val="40000"/>
              </a:schemeClr>
            </a:solidFill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9879578" y="3273037"/>
            <a:ext cx="769403" cy="838612"/>
            <a:chOff x="3764042" y="2370854"/>
            <a:chExt cx="2055348" cy="2240230"/>
          </a:xfrm>
        </p:grpSpPr>
        <p:sp>
          <p:nvSpPr>
            <p:cNvPr id="71" name="Isosceles Triangle 70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6" name="Freeform 75"/>
          <p:cNvSpPr/>
          <p:nvPr/>
        </p:nvSpPr>
        <p:spPr>
          <a:xfrm>
            <a:off x="10180680" y="1654629"/>
            <a:ext cx="955538" cy="1727200"/>
          </a:xfrm>
          <a:custGeom>
            <a:avLst/>
            <a:gdLst>
              <a:gd name="connsiteX0" fmla="*/ 866909 w 955538"/>
              <a:gd name="connsiteY0" fmla="*/ 0 h 1727200"/>
              <a:gd name="connsiteX1" fmla="*/ 895938 w 955538"/>
              <a:gd name="connsiteY1" fmla="*/ 914400 h 1727200"/>
              <a:gd name="connsiteX2" fmla="*/ 184738 w 955538"/>
              <a:gd name="connsiteY2" fmla="*/ 1103086 h 1727200"/>
              <a:gd name="connsiteX3" fmla="*/ 39595 w 955538"/>
              <a:gd name="connsiteY3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538" h="1727200">
                <a:moveTo>
                  <a:pt x="866909" y="0"/>
                </a:moveTo>
                <a:cubicBezTo>
                  <a:pt x="938271" y="365276"/>
                  <a:pt x="1009633" y="730552"/>
                  <a:pt x="895938" y="914400"/>
                </a:cubicBezTo>
                <a:cubicBezTo>
                  <a:pt x="782243" y="1098248"/>
                  <a:pt x="327462" y="967619"/>
                  <a:pt x="184738" y="1103086"/>
                </a:cubicBezTo>
                <a:cubicBezTo>
                  <a:pt x="42014" y="1238553"/>
                  <a:pt x="-59586" y="1640114"/>
                  <a:pt x="39595" y="17272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10559659" y="716195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Freeform 79"/>
          <p:cNvSpPr/>
          <p:nvPr/>
        </p:nvSpPr>
        <p:spPr>
          <a:xfrm>
            <a:off x="6763582" y="1625600"/>
            <a:ext cx="362932" cy="972457"/>
          </a:xfrm>
          <a:custGeom>
            <a:avLst/>
            <a:gdLst>
              <a:gd name="connsiteX0" fmla="*/ 362932 w 362932"/>
              <a:gd name="connsiteY0" fmla="*/ 0 h 972457"/>
              <a:gd name="connsiteX1" fmla="*/ 43618 w 362932"/>
              <a:gd name="connsiteY1" fmla="*/ 449943 h 972457"/>
              <a:gd name="connsiteX2" fmla="*/ 43618 w 362932"/>
              <a:gd name="connsiteY2" fmla="*/ 972457 h 97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932" h="972457">
                <a:moveTo>
                  <a:pt x="362932" y="0"/>
                </a:moveTo>
                <a:cubicBezTo>
                  <a:pt x="229884" y="143933"/>
                  <a:pt x="96837" y="287867"/>
                  <a:pt x="43618" y="449943"/>
                </a:cubicBezTo>
                <a:cubicBezTo>
                  <a:pt x="-9601" y="612019"/>
                  <a:pt x="-19277" y="890209"/>
                  <a:pt x="43618" y="9724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8190268" y="2853723"/>
            <a:ext cx="778337" cy="848350"/>
            <a:chOff x="3764042" y="2370854"/>
            <a:chExt cx="2055348" cy="2240230"/>
          </a:xfrm>
        </p:grpSpPr>
        <p:sp>
          <p:nvSpPr>
            <p:cNvPr id="52" name="Isosceles Triangle 51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8" name="Rounded Rectangle 57"/>
          <p:cNvSpPr/>
          <p:nvPr/>
        </p:nvSpPr>
        <p:spPr>
          <a:xfrm>
            <a:off x="8661091" y="687199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Freeform 63"/>
          <p:cNvSpPr/>
          <p:nvPr/>
        </p:nvSpPr>
        <p:spPr>
          <a:xfrm>
            <a:off x="8349846" y="1654629"/>
            <a:ext cx="787224" cy="1335314"/>
          </a:xfrm>
          <a:custGeom>
            <a:avLst/>
            <a:gdLst>
              <a:gd name="connsiteX0" fmla="*/ 721583 w 787224"/>
              <a:gd name="connsiteY0" fmla="*/ 0 h 1335314"/>
              <a:gd name="connsiteX1" fmla="*/ 721583 w 787224"/>
              <a:gd name="connsiteY1" fmla="*/ 377371 h 1335314"/>
              <a:gd name="connsiteX2" fmla="*/ 39411 w 787224"/>
              <a:gd name="connsiteY2" fmla="*/ 464457 h 1335314"/>
              <a:gd name="connsiteX3" fmla="*/ 155525 w 787224"/>
              <a:gd name="connsiteY3" fmla="*/ 1335314 h 133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224" h="1335314">
                <a:moveTo>
                  <a:pt x="721583" y="0"/>
                </a:moveTo>
                <a:cubicBezTo>
                  <a:pt x="778430" y="149981"/>
                  <a:pt x="835278" y="299962"/>
                  <a:pt x="721583" y="377371"/>
                </a:cubicBezTo>
                <a:cubicBezTo>
                  <a:pt x="607888" y="454780"/>
                  <a:pt x="133754" y="304800"/>
                  <a:pt x="39411" y="464457"/>
                </a:cubicBezTo>
                <a:cubicBezTo>
                  <a:pt x="-54932" y="624114"/>
                  <a:pt x="34573" y="1248228"/>
                  <a:pt x="155525" y="133531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8385641" y="3174111"/>
            <a:ext cx="255436" cy="3040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b</a:t>
            </a:r>
          </a:p>
        </p:txBody>
      </p:sp>
      <p:sp>
        <p:nvSpPr>
          <p:cNvPr id="63" name="Oval 62"/>
          <p:cNvSpPr/>
          <p:nvPr/>
        </p:nvSpPr>
        <p:spPr>
          <a:xfrm>
            <a:off x="6119010" y="2331934"/>
            <a:ext cx="1419308" cy="141930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46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6745288" y="4659313"/>
            <a:ext cx="5446712" cy="1209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When a </a:t>
            </a:r>
            <a:r>
              <a:rPr lang="en-US" sz="3600" dirty="0">
                <a:solidFill>
                  <a:schemeClr val="accent1"/>
                </a:solidFill>
              </a:rPr>
              <a:t>value</a:t>
            </a:r>
            <a:r>
              <a:rPr lang="en-US" dirty="0">
                <a:solidFill>
                  <a:schemeClr val="bg1"/>
                </a:solidFill>
              </a:rPr>
              <a:t> reaches the root . . 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650435" y="2784759"/>
            <a:ext cx="262941" cy="3040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5780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5647530" y="2734393"/>
            <a:ext cx="1499128" cy="523220"/>
          </a:xfrm>
          <a:prstGeom prst="rect">
            <a:avLst/>
          </a:prstGeom>
          <a:solidFill>
            <a:schemeClr val="accent1">
              <a:alpha val="61000"/>
            </a:schemeClr>
          </a:solidFill>
          <a:ln>
            <a:noFill/>
          </a:ln>
          <a:effectLst>
            <a:softEdge rad="190500"/>
          </a:effectLst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(print </a:t>
            </a:r>
            <a:r>
              <a:rPr lang="en-US" sz="28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  </a:t>
            </a:r>
            <a:r>
              <a:rPr lang="en-US" sz="2800" i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-134754" y="492636"/>
            <a:ext cx="12493592" cy="1358008"/>
          </a:xfrm>
          <a:prstGeom prst="rect">
            <a:avLst/>
          </a:prstGeom>
          <a:solidFill>
            <a:srgbClr val="0E004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39138" y="5719763"/>
            <a:ext cx="3852862" cy="12096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. . . it is </a:t>
            </a:r>
            <a:r>
              <a:rPr lang="en-US" sz="3600" dirty="0">
                <a:solidFill>
                  <a:schemeClr val="accent1"/>
                </a:solidFill>
              </a:rPr>
              <a:t>yielded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534403" y="2726159"/>
            <a:ext cx="3139999" cy="3422447"/>
            <a:chOff x="2519889" y="2784215"/>
            <a:chExt cx="3139999" cy="3422447"/>
          </a:xfrm>
        </p:grpSpPr>
        <p:sp>
          <p:nvSpPr>
            <p:cNvPr id="20" name="Isosceles Triangle 19"/>
            <p:cNvSpPr/>
            <p:nvPr/>
          </p:nvSpPr>
          <p:spPr>
            <a:xfrm>
              <a:off x="2519889" y="3325013"/>
              <a:ext cx="2759016" cy="237846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2776071" y="3119379"/>
              <a:ext cx="746109" cy="30872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164380" y="2784215"/>
              <a:ext cx="746109" cy="30872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3743192" y="4200701"/>
              <a:ext cx="746109" cy="308728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2906002" y="3517325"/>
            <a:ext cx="769403" cy="838612"/>
            <a:chOff x="3764042" y="2370854"/>
            <a:chExt cx="2055348" cy="2240230"/>
          </a:xfrm>
        </p:grpSpPr>
        <p:sp>
          <p:nvSpPr>
            <p:cNvPr id="15" name="Isosceles Triangle 1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1513351" y="3338352"/>
            <a:ext cx="2055348" cy="2240230"/>
            <a:chOff x="3764042" y="2370854"/>
            <a:chExt cx="2055348" cy="2240230"/>
          </a:xfrm>
        </p:grpSpPr>
        <p:sp>
          <p:nvSpPr>
            <p:cNvPr id="5" name="Isosceles Triangle 4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9" name="Rounded Rectangle 28"/>
          <p:cNvSpPr/>
          <p:nvPr/>
        </p:nvSpPr>
        <p:spPr>
          <a:xfrm>
            <a:off x="928914" y="664257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2813935" y="686274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4731401" y="709048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 53"/>
          <p:cNvSpPr/>
          <p:nvPr/>
        </p:nvSpPr>
        <p:spPr>
          <a:xfrm>
            <a:off x="1330078" y="1625599"/>
            <a:ext cx="1064779" cy="2017486"/>
          </a:xfrm>
          <a:custGeom>
            <a:avLst/>
            <a:gdLst>
              <a:gd name="connsiteX0" fmla="*/ 19751 w 1064779"/>
              <a:gd name="connsiteY0" fmla="*/ 0 h 2017486"/>
              <a:gd name="connsiteX1" fmla="*/ 92322 w 1064779"/>
              <a:gd name="connsiteY1" fmla="*/ 899886 h 2017486"/>
              <a:gd name="connsiteX2" fmla="*/ 745465 w 1064779"/>
              <a:gd name="connsiteY2" fmla="*/ 943429 h 2017486"/>
              <a:gd name="connsiteX3" fmla="*/ 1064779 w 1064779"/>
              <a:gd name="connsiteY3" fmla="*/ 2017486 h 201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779" h="2017486">
                <a:moveTo>
                  <a:pt x="19751" y="0"/>
                </a:moveTo>
                <a:cubicBezTo>
                  <a:pt x="-4440" y="371324"/>
                  <a:pt x="-28630" y="742648"/>
                  <a:pt x="92322" y="899886"/>
                </a:cubicBezTo>
                <a:cubicBezTo>
                  <a:pt x="213274" y="1057124"/>
                  <a:pt x="583389" y="757162"/>
                  <a:pt x="745465" y="943429"/>
                </a:cubicBezTo>
                <a:cubicBezTo>
                  <a:pt x="907541" y="1129696"/>
                  <a:pt x="1023655" y="1741715"/>
                  <a:pt x="1064779" y="20174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>
            <a:off x="3904343" y="1669143"/>
            <a:ext cx="1379211" cy="1553028"/>
          </a:xfrm>
          <a:custGeom>
            <a:avLst/>
            <a:gdLst>
              <a:gd name="connsiteX0" fmla="*/ 1277257 w 1379211"/>
              <a:gd name="connsiteY0" fmla="*/ 0 h 1553028"/>
              <a:gd name="connsiteX1" fmla="*/ 1277257 w 1379211"/>
              <a:gd name="connsiteY1" fmla="*/ 551543 h 1553028"/>
              <a:gd name="connsiteX2" fmla="*/ 217714 w 1379211"/>
              <a:gd name="connsiteY2" fmla="*/ 478971 h 1553028"/>
              <a:gd name="connsiteX3" fmla="*/ 0 w 1379211"/>
              <a:gd name="connsiteY3" fmla="*/ 1553028 h 155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9211" h="1553028">
                <a:moveTo>
                  <a:pt x="1277257" y="0"/>
                </a:moveTo>
                <a:cubicBezTo>
                  <a:pt x="1365552" y="235857"/>
                  <a:pt x="1453848" y="471714"/>
                  <a:pt x="1277257" y="551543"/>
                </a:cubicBezTo>
                <a:cubicBezTo>
                  <a:pt x="1100666" y="631372"/>
                  <a:pt x="430590" y="312057"/>
                  <a:pt x="217714" y="478971"/>
                </a:cubicBezTo>
                <a:cubicBezTo>
                  <a:pt x="4838" y="645885"/>
                  <a:pt x="2419" y="1099456"/>
                  <a:pt x="0" y="15530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888242" y="1654629"/>
            <a:ext cx="362958" cy="1959428"/>
          </a:xfrm>
          <a:custGeom>
            <a:avLst/>
            <a:gdLst>
              <a:gd name="connsiteX0" fmla="*/ 362958 w 362958"/>
              <a:gd name="connsiteY0" fmla="*/ 0 h 1959428"/>
              <a:gd name="connsiteX1" fmla="*/ 101 w 362958"/>
              <a:gd name="connsiteY1" fmla="*/ 537028 h 1959428"/>
              <a:gd name="connsiteX2" fmla="*/ 333929 w 362958"/>
              <a:gd name="connsiteY2" fmla="*/ 1959428 h 19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958" h="1959428">
                <a:moveTo>
                  <a:pt x="362958" y="0"/>
                </a:moveTo>
                <a:cubicBezTo>
                  <a:pt x="183948" y="105228"/>
                  <a:pt x="4939" y="210457"/>
                  <a:pt x="101" y="537028"/>
                </a:cubicBezTo>
                <a:cubicBezTo>
                  <a:pt x="-4737" y="863599"/>
                  <a:pt x="164596" y="1411513"/>
                  <a:pt x="333929" y="19594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hourglas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52" y="69794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Image result for hourglas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567" y="69794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Image result for hourglas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83" y="697945"/>
            <a:ext cx="914977" cy="91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" name="Group 69"/>
          <p:cNvGrpSpPr/>
          <p:nvPr/>
        </p:nvGrpSpPr>
        <p:grpSpPr>
          <a:xfrm>
            <a:off x="9879578" y="3273037"/>
            <a:ext cx="769403" cy="838612"/>
            <a:chOff x="3764042" y="2370854"/>
            <a:chExt cx="2055348" cy="2240230"/>
          </a:xfrm>
        </p:grpSpPr>
        <p:sp>
          <p:nvSpPr>
            <p:cNvPr id="71" name="Isosceles Triangle 70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6" name="Freeform 75"/>
          <p:cNvSpPr/>
          <p:nvPr/>
        </p:nvSpPr>
        <p:spPr>
          <a:xfrm>
            <a:off x="10180680" y="1654629"/>
            <a:ext cx="955538" cy="1727200"/>
          </a:xfrm>
          <a:custGeom>
            <a:avLst/>
            <a:gdLst>
              <a:gd name="connsiteX0" fmla="*/ 866909 w 955538"/>
              <a:gd name="connsiteY0" fmla="*/ 0 h 1727200"/>
              <a:gd name="connsiteX1" fmla="*/ 895938 w 955538"/>
              <a:gd name="connsiteY1" fmla="*/ 914400 h 1727200"/>
              <a:gd name="connsiteX2" fmla="*/ 184738 w 955538"/>
              <a:gd name="connsiteY2" fmla="*/ 1103086 h 1727200"/>
              <a:gd name="connsiteX3" fmla="*/ 39595 w 955538"/>
              <a:gd name="connsiteY3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538" h="1727200">
                <a:moveTo>
                  <a:pt x="866909" y="0"/>
                </a:moveTo>
                <a:cubicBezTo>
                  <a:pt x="938271" y="365276"/>
                  <a:pt x="1009633" y="730552"/>
                  <a:pt x="895938" y="914400"/>
                </a:cubicBezTo>
                <a:cubicBezTo>
                  <a:pt x="782243" y="1098248"/>
                  <a:pt x="327462" y="967619"/>
                  <a:pt x="184738" y="1103086"/>
                </a:cubicBezTo>
                <a:cubicBezTo>
                  <a:pt x="42014" y="1238553"/>
                  <a:pt x="-59586" y="1640114"/>
                  <a:pt x="39595" y="17272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10559659" y="716195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8190268" y="2853723"/>
            <a:ext cx="778337" cy="848350"/>
            <a:chOff x="3764042" y="2370854"/>
            <a:chExt cx="2055348" cy="2240230"/>
          </a:xfrm>
        </p:grpSpPr>
        <p:sp>
          <p:nvSpPr>
            <p:cNvPr id="52" name="Isosceles Triangle 51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8" name="Rounded Rectangle 57"/>
          <p:cNvSpPr/>
          <p:nvPr/>
        </p:nvSpPr>
        <p:spPr>
          <a:xfrm>
            <a:off x="8661091" y="687199"/>
            <a:ext cx="957943" cy="95794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Freeform 63"/>
          <p:cNvSpPr/>
          <p:nvPr/>
        </p:nvSpPr>
        <p:spPr>
          <a:xfrm>
            <a:off x="8349846" y="1654629"/>
            <a:ext cx="787224" cy="1335314"/>
          </a:xfrm>
          <a:custGeom>
            <a:avLst/>
            <a:gdLst>
              <a:gd name="connsiteX0" fmla="*/ 721583 w 787224"/>
              <a:gd name="connsiteY0" fmla="*/ 0 h 1335314"/>
              <a:gd name="connsiteX1" fmla="*/ 721583 w 787224"/>
              <a:gd name="connsiteY1" fmla="*/ 377371 h 1335314"/>
              <a:gd name="connsiteX2" fmla="*/ 39411 w 787224"/>
              <a:gd name="connsiteY2" fmla="*/ 464457 h 1335314"/>
              <a:gd name="connsiteX3" fmla="*/ 155525 w 787224"/>
              <a:gd name="connsiteY3" fmla="*/ 1335314 h 133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224" h="1335314">
                <a:moveTo>
                  <a:pt x="721583" y="0"/>
                </a:moveTo>
                <a:cubicBezTo>
                  <a:pt x="778430" y="149981"/>
                  <a:pt x="835278" y="299962"/>
                  <a:pt x="721583" y="377371"/>
                </a:cubicBezTo>
                <a:cubicBezTo>
                  <a:pt x="607888" y="454780"/>
                  <a:pt x="133754" y="304800"/>
                  <a:pt x="39411" y="464457"/>
                </a:cubicBezTo>
                <a:cubicBezTo>
                  <a:pt x="-54932" y="624114"/>
                  <a:pt x="34573" y="1248228"/>
                  <a:pt x="155525" y="133531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650435" y="2784759"/>
            <a:ext cx="262941" cy="3040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385641" y="3174111"/>
            <a:ext cx="255436" cy="3040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5353FF"/>
                </a:solidFill>
                <a:latin typeface="Bradley Hand ITC" panose="03070402050302030203" pitchFamily="66" charset="0"/>
              </a:rPr>
              <a:t>b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6745288" y="4659313"/>
            <a:ext cx="5446712" cy="1209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When a </a:t>
            </a:r>
            <a:r>
              <a:rPr lang="en-US" sz="3600" dirty="0">
                <a:solidFill>
                  <a:schemeClr val="accent1"/>
                </a:solidFill>
              </a:rPr>
              <a:t>value</a:t>
            </a:r>
            <a:r>
              <a:rPr lang="en-US" dirty="0">
                <a:solidFill>
                  <a:schemeClr val="bg1"/>
                </a:solidFill>
              </a:rPr>
              <a:t> reaches the root . . .</a:t>
            </a:r>
          </a:p>
        </p:txBody>
      </p:sp>
    </p:spTree>
    <p:extLst>
      <p:ext uri="{BB962C8B-B14F-4D97-AF65-F5344CB8AC3E}">
        <p14:creationId xmlns:p14="http://schemas.microsoft.com/office/powerpoint/2010/main" val="1865094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9706" y="3036400"/>
            <a:ext cx="5091077" cy="20746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 Pull-Tab Transformation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Fair Evaluation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Consistent Evaluation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84055" y="1696884"/>
            <a:ext cx="5091077" cy="1042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Fair Scheme Topics</a:t>
            </a:r>
          </a:p>
        </p:txBody>
      </p:sp>
    </p:spTree>
    <p:extLst>
      <p:ext uri="{BB962C8B-B14F-4D97-AF65-F5344CB8AC3E}">
        <p14:creationId xmlns:p14="http://schemas.microsoft.com/office/powerpoint/2010/main" val="374153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9706" y="3036400"/>
            <a:ext cx="5091077" cy="20746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Pull-Tab Transformation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Fair Evaluation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Consistent Evaluation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84055" y="1696884"/>
            <a:ext cx="5091077" cy="1042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Fair Scheme Topics</a:t>
            </a:r>
          </a:p>
        </p:txBody>
      </p:sp>
    </p:spTree>
    <p:extLst>
      <p:ext uri="{BB962C8B-B14F-4D97-AF65-F5344CB8AC3E}">
        <p14:creationId xmlns:p14="http://schemas.microsoft.com/office/powerpoint/2010/main" val="1129286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260820" y="3099234"/>
            <a:ext cx="2139110" cy="2331527"/>
            <a:chOff x="3764042" y="2370854"/>
            <a:chExt cx="2055348" cy="2240230"/>
          </a:xfrm>
        </p:grpSpPr>
        <p:sp>
          <p:nvSpPr>
            <p:cNvPr id="49" name="Isosceles Triangle 48"/>
            <p:cNvSpPr/>
            <p:nvPr/>
          </p:nvSpPr>
          <p:spPr>
            <a:xfrm>
              <a:off x="3764042" y="2724844"/>
              <a:ext cx="1805968" cy="155686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1194230">
              <a:off x="3931731" y="2590242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20326074" flipV="1">
              <a:off x="4840476" y="2370854"/>
              <a:ext cx="488380" cy="202084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rcRect t="8341" r="-13255"/>
            <a:stretch/>
          </p:blipFill>
          <p:spPr>
            <a:xfrm rot="6007578" flipV="1">
              <a:off x="4564779" y="3298043"/>
              <a:ext cx="488380" cy="202084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5" name="Rounded Rectangle 54"/>
          <p:cNvSpPr/>
          <p:nvPr/>
        </p:nvSpPr>
        <p:spPr>
          <a:xfrm>
            <a:off x="1888249" y="1838019"/>
            <a:ext cx="1010863" cy="101086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55222">
            <a:off x="4280544" y="1460167"/>
            <a:ext cx="519455" cy="4536815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116660" y="2849799"/>
            <a:ext cx="193151" cy="616017"/>
          </a:xfrm>
          <a:custGeom>
            <a:avLst/>
            <a:gdLst>
              <a:gd name="connsiteX0" fmla="*/ 193151 w 193151"/>
              <a:gd name="connsiteY0" fmla="*/ 0 h 616017"/>
              <a:gd name="connsiteX1" fmla="*/ 10271 w 193151"/>
              <a:gd name="connsiteY1" fmla="*/ 211756 h 616017"/>
              <a:gd name="connsiteX2" fmla="*/ 39147 w 193151"/>
              <a:gd name="connsiteY2" fmla="*/ 616017 h 61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151" h="616017">
                <a:moveTo>
                  <a:pt x="193151" y="0"/>
                </a:moveTo>
                <a:cubicBezTo>
                  <a:pt x="114544" y="54543"/>
                  <a:pt x="35938" y="109087"/>
                  <a:pt x="10271" y="211756"/>
                </a:cubicBezTo>
                <a:cubicBezTo>
                  <a:pt x="-15396" y="314425"/>
                  <a:pt x="11875" y="465221"/>
                  <a:pt x="39147" y="6160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88249" y="3803235"/>
            <a:ext cx="7777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DBD600"/>
                </a:solidFill>
                <a:latin typeface="Bradley Hand ITC" panose="03070402050302030203" pitchFamily="66" charset="0"/>
              </a:rPr>
              <a:t>?</a:t>
            </a:r>
            <a:r>
              <a:rPr lang="en-US" sz="8000" b="1" baseline="-25000" dirty="0">
                <a:solidFill>
                  <a:schemeClr val="accent1"/>
                </a:solidFill>
                <a:latin typeface="Bradley Hand ITC" panose="03070402050302030203" pitchFamily="66" charset="0"/>
              </a:rPr>
              <a:t>i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750290" y="2406382"/>
            <a:ext cx="1010863" cy="101086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8510395" y="2406382"/>
            <a:ext cx="1010863" cy="101086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rot="3035152">
            <a:off x="7169446" y="2501039"/>
            <a:ext cx="932656" cy="82154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872598" y="3408746"/>
            <a:ext cx="6123878" cy="2693882"/>
            <a:chOff x="5872598" y="3408746"/>
            <a:chExt cx="6123878" cy="2693882"/>
          </a:xfrm>
        </p:grpSpPr>
        <p:grpSp>
          <p:nvGrpSpPr>
            <p:cNvPr id="15" name="Group 14"/>
            <p:cNvGrpSpPr/>
            <p:nvPr/>
          </p:nvGrpSpPr>
          <p:grpSpPr>
            <a:xfrm>
              <a:off x="6827860" y="4395565"/>
              <a:ext cx="1566182" cy="1707063"/>
              <a:chOff x="5988265" y="4270981"/>
              <a:chExt cx="2139110" cy="2331527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5988265" y="4270981"/>
                <a:ext cx="2139110" cy="2331527"/>
                <a:chOff x="3764042" y="2370854"/>
                <a:chExt cx="2055348" cy="2240230"/>
              </a:xfrm>
            </p:grpSpPr>
            <p:sp>
              <p:nvSpPr>
                <p:cNvPr id="80" name="Isosceles Triangle 79"/>
                <p:cNvSpPr/>
                <p:nvPr/>
              </p:nvSpPr>
              <p:spPr>
                <a:xfrm>
                  <a:off x="3764042" y="2724844"/>
                  <a:ext cx="1805968" cy="1556869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81" name="Picture 80"/>
                <p:cNvPicPr>
                  <a:picLocks noChangeAspect="1"/>
                </p:cNvPicPr>
                <p:nvPr/>
              </p:nvPicPr>
              <p:blipFill rotWithShape="1">
                <a:blip r:embed="rId2">
                  <a:clrChange>
                    <a:clrFrom>
                      <a:srgbClr val="808080"/>
                    </a:clrFrom>
                    <a:clrTo>
                      <a:srgbClr val="808080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artisticChalkSketch/>
                          </a14:imgEffect>
                        </a14:imgLayer>
                      </a14:imgProps>
                    </a:ext>
                  </a:extLst>
                </a:blip>
                <a:srcRect t="8341" r="-13255"/>
                <a:stretch/>
              </p:blipFill>
              <p:spPr>
                <a:xfrm rot="1194230">
                  <a:off x="3931731" y="2590242"/>
                  <a:ext cx="488380" cy="2020842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 rotWithShape="1">
                <a:blip r:embed="rId2">
                  <a:clrChange>
                    <a:clrFrom>
                      <a:srgbClr val="808080"/>
                    </a:clrFrom>
                    <a:clrTo>
                      <a:srgbClr val="808080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artisticChalkSketch/>
                          </a14:imgEffect>
                        </a14:imgLayer>
                      </a14:imgProps>
                    </a:ext>
                  </a:extLst>
                </a:blip>
                <a:srcRect t="8341" r="-13255"/>
                <a:stretch/>
              </p:blipFill>
              <p:spPr>
                <a:xfrm rot="20326074" flipV="1">
                  <a:off x="4840476" y="2370854"/>
                  <a:ext cx="488380" cy="2020842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 rotWithShape="1">
                <a:blip r:embed="rId2">
                  <a:clrChange>
                    <a:clrFrom>
                      <a:srgbClr val="808080"/>
                    </a:clrFrom>
                    <a:clrTo>
                      <a:srgbClr val="808080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artisticChalkSketch/>
                          </a14:imgEffect>
                        </a14:imgLayer>
                      </a14:imgProps>
                    </a:ext>
                  </a:extLst>
                </a:blip>
                <a:srcRect t="8341" r="-13255"/>
                <a:stretch/>
              </p:blipFill>
              <p:spPr>
                <a:xfrm rot="6007578" flipV="1">
                  <a:off x="4564779" y="3298043"/>
                  <a:ext cx="488380" cy="2020842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84" name="Rectangle 83"/>
              <p:cNvSpPr/>
              <p:nvPr/>
            </p:nvSpPr>
            <p:spPr>
              <a:xfrm>
                <a:off x="6615694" y="4974982"/>
                <a:ext cx="860873" cy="1387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b="1" dirty="0">
                    <a:solidFill>
                      <a:srgbClr val="DBD600"/>
                    </a:solidFill>
                    <a:latin typeface="Bradley Hand ITC" panose="03070402050302030203" pitchFamily="66" charset="0"/>
                  </a:rPr>
                  <a:t>?</a:t>
                </a:r>
                <a:r>
                  <a:rPr lang="en-US" sz="6000" b="1" baseline="-25000" dirty="0">
                    <a:solidFill>
                      <a:schemeClr val="accent1"/>
                    </a:solidFill>
                    <a:latin typeface="Bradley Hand ITC" panose="03070402050302030203" pitchFamily="66" charset="0"/>
                  </a:rPr>
                  <a:t>i</a:t>
                </a:r>
              </a:p>
            </p:txBody>
          </p:sp>
        </p:grpSp>
        <p:sp>
          <p:nvSpPr>
            <p:cNvPr id="17" name="Freeform 16"/>
            <p:cNvSpPr/>
            <p:nvPr/>
          </p:nvSpPr>
          <p:spPr>
            <a:xfrm>
              <a:off x="5872598" y="3408746"/>
              <a:ext cx="1607870" cy="1260910"/>
            </a:xfrm>
            <a:custGeom>
              <a:avLst/>
              <a:gdLst>
                <a:gd name="connsiteX0" fmla="*/ 318085 w 3253790"/>
                <a:gd name="connsiteY0" fmla="*/ 0 h 1568918"/>
                <a:gd name="connsiteX1" fmla="*/ 58203 w 3253790"/>
                <a:gd name="connsiteY1" fmla="*/ 933651 h 1568918"/>
                <a:gd name="connsiteX2" fmla="*/ 1299862 w 3253790"/>
                <a:gd name="connsiteY2" fmla="*/ 818148 h 1568918"/>
                <a:gd name="connsiteX3" fmla="*/ 1607870 w 3253790"/>
                <a:gd name="connsiteY3" fmla="*/ 1260910 h 1568918"/>
                <a:gd name="connsiteX4" fmla="*/ 3253790 w 3253790"/>
                <a:gd name="connsiteY4" fmla="*/ 1568918 h 1568918"/>
                <a:gd name="connsiteX0" fmla="*/ 318085 w 1607870"/>
                <a:gd name="connsiteY0" fmla="*/ 0 h 1260910"/>
                <a:gd name="connsiteX1" fmla="*/ 58203 w 1607870"/>
                <a:gd name="connsiteY1" fmla="*/ 933651 h 1260910"/>
                <a:gd name="connsiteX2" fmla="*/ 1299862 w 1607870"/>
                <a:gd name="connsiteY2" fmla="*/ 818148 h 1260910"/>
                <a:gd name="connsiteX3" fmla="*/ 1607870 w 1607870"/>
                <a:gd name="connsiteY3" fmla="*/ 1260910 h 126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7870" h="1260910">
                  <a:moveTo>
                    <a:pt x="318085" y="0"/>
                  </a:moveTo>
                  <a:cubicBezTo>
                    <a:pt x="106329" y="398646"/>
                    <a:pt x="-105427" y="797293"/>
                    <a:pt x="58203" y="933651"/>
                  </a:cubicBezTo>
                  <a:cubicBezTo>
                    <a:pt x="221832" y="1070009"/>
                    <a:pt x="1041584" y="763605"/>
                    <a:pt x="1299862" y="818148"/>
                  </a:cubicBezTo>
                  <a:cubicBezTo>
                    <a:pt x="1558140" y="872691"/>
                    <a:pt x="1282215" y="1135782"/>
                    <a:pt x="1607870" y="1260910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Content Placeholder 2"/>
            <p:cNvSpPr txBox="1">
              <a:spLocks/>
            </p:cNvSpPr>
            <p:nvPr/>
          </p:nvSpPr>
          <p:spPr>
            <a:xfrm>
              <a:off x="8333500" y="5332683"/>
              <a:ext cx="3662976" cy="6281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i="1" dirty="0"/>
                <a:t>(a duplicate of </a:t>
              </a:r>
              <a:r>
                <a:rPr lang="en-US" sz="4800" b="1" dirty="0">
                  <a:solidFill>
                    <a:srgbClr val="DBD600"/>
                  </a:solidFill>
                  <a:latin typeface="Bradley Hand ITC" panose="03070402050302030203" pitchFamily="66" charset="0"/>
                </a:rPr>
                <a:t>?</a:t>
              </a:r>
              <a:r>
                <a:rPr lang="en-US" sz="4800" b="1" baseline="-25000" dirty="0" err="1">
                  <a:solidFill>
                    <a:schemeClr val="accent1"/>
                  </a:solidFill>
                  <a:latin typeface="Bradley Hand ITC" panose="03070402050302030203" pitchFamily="66" charset="0"/>
                </a:rPr>
                <a:t>i</a:t>
              </a:r>
              <a:r>
                <a:rPr lang="en-US" sz="4800" b="1" baseline="-25000" dirty="0">
                  <a:solidFill>
                    <a:schemeClr val="accent1"/>
                  </a:solidFill>
                  <a:latin typeface="Bradley Hand ITC" panose="03070402050302030203" pitchFamily="66" charset="0"/>
                </a:rPr>
                <a:t> </a:t>
              </a:r>
              <a:r>
                <a:rPr lang="en-US" sz="2400" i="1" dirty="0"/>
                <a:t>)</a:t>
              </a:r>
              <a:endParaRPr lang="en-US" i="1" dirty="0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V="1">
            <a:off x="4531093" y="2443017"/>
            <a:ext cx="346682" cy="904875"/>
          </a:xfrm>
          <a:prstGeom prst="rect">
            <a:avLst/>
          </a:prstGeom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419254" y="343412"/>
            <a:ext cx="10515600" cy="766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Choice decisions must be </a:t>
            </a:r>
            <a:r>
              <a:rPr lang="en-US" sz="3600" dirty="0">
                <a:solidFill>
                  <a:srgbClr val="FF0000"/>
                </a:solidFill>
              </a:rPr>
              <a:t>consistent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960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4723" y="1657626"/>
            <a:ext cx="10515600" cy="7667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Fingerprints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hold consistency information.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59718" y="3322384"/>
                <a:ext cx="3865610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𝐼𝑑</m:t>
                      </m:r>
                      <m:r>
                        <a:rPr lang="en-US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sz="6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718" y="3322384"/>
                <a:ext cx="3865610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0">
            <a:off x="1369947" y="2901215"/>
            <a:ext cx="2589404" cy="1102893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003673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ounded Rectangle 99"/>
          <p:cNvSpPr/>
          <p:nvPr/>
        </p:nvSpPr>
        <p:spPr>
          <a:xfrm>
            <a:off x="1380984" y="936324"/>
            <a:ext cx="1487192" cy="148719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215061" y="1204218"/>
            <a:ext cx="1522524" cy="1974428"/>
          </a:xfrm>
          <a:prstGeom prst="ellipse">
            <a:avLst/>
          </a:prstGeom>
          <a:solidFill>
            <a:schemeClr val="accent1"/>
          </a:solidFill>
          <a:effectLst>
            <a:softEdge rad="330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431" t="942" r="2003" b="2151"/>
          <a:stretch/>
        </p:blipFill>
        <p:spPr>
          <a:xfrm>
            <a:off x="2504793" y="1533525"/>
            <a:ext cx="990043" cy="1418030"/>
          </a:xfrm>
          <a:prstGeom prst="ellipse">
            <a:avLst/>
          </a:prstGeom>
          <a:effectLst>
            <a:softEdge rad="762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338007" y="1239103"/>
                <a:ext cx="3177152" cy="1769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{     }</m:t>
                      </m:r>
                    </m:oMath>
                  </m:oMathPara>
                </a14:m>
                <a:endParaRPr lang="en-US" sz="13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007" y="1239103"/>
                <a:ext cx="3177152" cy="17697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4172438" y="1724974"/>
            <a:ext cx="1471652" cy="1176970"/>
            <a:chOff x="5586021" y="2549950"/>
            <a:chExt cx="1471652" cy="1176970"/>
          </a:xfrm>
        </p:grpSpPr>
        <p:grpSp>
          <p:nvGrpSpPr>
            <p:cNvPr id="4" name="Group 3"/>
            <p:cNvGrpSpPr/>
            <p:nvPr/>
          </p:nvGrpSpPr>
          <p:grpSpPr>
            <a:xfrm>
              <a:off x="5586021" y="2549950"/>
              <a:ext cx="1471652" cy="706919"/>
              <a:chOff x="4832528" y="5787673"/>
              <a:chExt cx="1782722" cy="8563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5263809" y="5787673"/>
                    <a:ext cx="1351441" cy="82023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lang="en-US" sz="4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3809" y="5787673"/>
                    <a:ext cx="1351441" cy="8202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" name="Rectangle 1"/>
              <p:cNvSpPr/>
              <p:nvPr/>
            </p:nvSpPr>
            <p:spPr>
              <a:xfrm>
                <a:off x="4832528" y="5861067"/>
                <a:ext cx="394581" cy="782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err="1">
                    <a:solidFill>
                      <a:schemeClr val="accent1"/>
                    </a:solidFill>
                    <a:latin typeface="Bradley Hand ITC" panose="03070402050302030203" pitchFamily="66" charset="0"/>
                  </a:rPr>
                  <a:t>i</a:t>
                </a:r>
                <a:endParaRPr lang="en-US" sz="36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5881916" y="2988256"/>
                  <a:ext cx="755015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 . .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1916" y="2988256"/>
                  <a:ext cx="755015" cy="73866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418739" y="2426462"/>
            <a:ext cx="2795810" cy="3667546"/>
            <a:chOff x="418739" y="2426462"/>
            <a:chExt cx="2795810" cy="3667546"/>
          </a:xfrm>
        </p:grpSpPr>
        <p:grpSp>
          <p:nvGrpSpPr>
            <p:cNvPr id="18" name="Group 17"/>
            <p:cNvGrpSpPr/>
            <p:nvPr/>
          </p:nvGrpSpPr>
          <p:grpSpPr>
            <a:xfrm>
              <a:off x="418739" y="3156486"/>
              <a:ext cx="2795810" cy="2937522"/>
              <a:chOff x="1869975" y="4002541"/>
              <a:chExt cx="2795810" cy="2937522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1869975" y="4002541"/>
                <a:ext cx="2795810" cy="2937522"/>
                <a:chOff x="3764042" y="2370854"/>
                <a:chExt cx="2055348" cy="2240230"/>
              </a:xfrm>
            </p:grpSpPr>
            <p:sp>
              <p:nvSpPr>
                <p:cNvPr id="57" name="Isosceles Triangle 56"/>
                <p:cNvSpPr/>
                <p:nvPr/>
              </p:nvSpPr>
              <p:spPr>
                <a:xfrm>
                  <a:off x="3764042" y="2724844"/>
                  <a:ext cx="1805968" cy="1556869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 rotWithShape="1">
                <a:blip r:embed="rId7">
                  <a:clrChange>
                    <a:clrFrom>
                      <a:srgbClr val="808080"/>
                    </a:clrFrom>
                    <a:clrTo>
                      <a:srgbClr val="808080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artisticChalkSketch/>
                          </a14:imgEffect>
                        </a14:imgLayer>
                      </a14:imgProps>
                    </a:ext>
                  </a:extLst>
                </a:blip>
                <a:srcRect t="8341" r="-13255"/>
                <a:stretch/>
              </p:blipFill>
              <p:spPr>
                <a:xfrm rot="1194230">
                  <a:off x="3931731" y="2590242"/>
                  <a:ext cx="488380" cy="2020842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 rotWithShape="1">
                <a:blip r:embed="rId7">
                  <a:clrChange>
                    <a:clrFrom>
                      <a:srgbClr val="808080"/>
                    </a:clrFrom>
                    <a:clrTo>
                      <a:srgbClr val="808080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artisticChalkSketch/>
                          </a14:imgEffect>
                        </a14:imgLayer>
                      </a14:imgProps>
                    </a:ext>
                  </a:extLst>
                </a:blip>
                <a:srcRect t="8341" r="-13255"/>
                <a:stretch/>
              </p:blipFill>
              <p:spPr>
                <a:xfrm rot="20326074" flipV="1">
                  <a:off x="4840476" y="2370854"/>
                  <a:ext cx="488380" cy="2020842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60" name="Picture 59"/>
                <p:cNvPicPr>
                  <a:picLocks noChangeAspect="1"/>
                </p:cNvPicPr>
                <p:nvPr/>
              </p:nvPicPr>
              <p:blipFill rotWithShape="1">
                <a:blip r:embed="rId7">
                  <a:clrChange>
                    <a:clrFrom>
                      <a:srgbClr val="808080"/>
                    </a:clrFrom>
                    <a:clrTo>
                      <a:srgbClr val="808080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artisticChalkSketch/>
                          </a14:imgEffect>
                        </a14:imgLayer>
                      </a14:imgProps>
                    </a:ext>
                  </a:extLst>
                </a:blip>
                <a:srcRect t="8341" r="-13255"/>
                <a:stretch/>
              </p:blipFill>
              <p:spPr>
                <a:xfrm rot="6007578" flipV="1">
                  <a:off x="4564779" y="3298043"/>
                  <a:ext cx="488380" cy="2020842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56" name="Rectangle 55"/>
              <p:cNvSpPr/>
              <p:nvPr/>
            </p:nvSpPr>
            <p:spPr>
              <a:xfrm>
                <a:off x="2832220" y="4636262"/>
                <a:ext cx="1114925" cy="1796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b="1" dirty="0">
                    <a:solidFill>
                      <a:srgbClr val="DBD600"/>
                    </a:solidFill>
                    <a:latin typeface="Bradley Hand ITC" panose="03070402050302030203" pitchFamily="66" charset="0"/>
                  </a:rPr>
                  <a:t>?</a:t>
                </a:r>
                <a:r>
                  <a:rPr lang="en-US" sz="6000" b="1" baseline="-25000" dirty="0">
                    <a:solidFill>
                      <a:schemeClr val="accent1"/>
                    </a:solidFill>
                    <a:latin typeface="Bradley Hand ITC" panose="03070402050302030203" pitchFamily="66" charset="0"/>
                  </a:rPr>
                  <a:t>i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464435" y="5911058"/>
                <a:ext cx="388248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5353FF"/>
                    </a:solidFill>
                    <a:latin typeface="Bradley Hand ITC" panose="03070402050302030203" pitchFamily="66" charset="0"/>
                  </a:rPr>
                  <a:t>a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3332746" y="5955159"/>
                <a:ext cx="37542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5353FF"/>
                    </a:solidFill>
                    <a:latin typeface="Bradley Hand ITC" panose="03070402050302030203" pitchFamily="66" charset="0"/>
                  </a:rPr>
                  <a:t>b</a:t>
                </a:r>
              </a:p>
            </p:txBody>
          </p:sp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808080"/>
                  </a:clrFrom>
                  <a:clrTo>
                    <a:srgbClr val="808080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artisticChalkSketc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592845">
                <a:off x="2677829" y="5491649"/>
                <a:ext cx="174700" cy="5332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808080"/>
                  </a:clrFrom>
                  <a:clrTo>
                    <a:srgbClr val="808080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ChalkSketc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0986244">
                <a:off x="3347052" y="5552853"/>
                <a:ext cx="119761" cy="420350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74" name="Freeform 73"/>
            <p:cNvSpPr/>
            <p:nvPr/>
          </p:nvSpPr>
          <p:spPr>
            <a:xfrm>
              <a:off x="1392436" y="2426462"/>
              <a:ext cx="787224" cy="1335314"/>
            </a:xfrm>
            <a:custGeom>
              <a:avLst/>
              <a:gdLst>
                <a:gd name="connsiteX0" fmla="*/ 721583 w 787224"/>
                <a:gd name="connsiteY0" fmla="*/ 0 h 1335314"/>
                <a:gd name="connsiteX1" fmla="*/ 721583 w 787224"/>
                <a:gd name="connsiteY1" fmla="*/ 377371 h 1335314"/>
                <a:gd name="connsiteX2" fmla="*/ 39411 w 787224"/>
                <a:gd name="connsiteY2" fmla="*/ 464457 h 1335314"/>
                <a:gd name="connsiteX3" fmla="*/ 155525 w 787224"/>
                <a:gd name="connsiteY3" fmla="*/ 1335314 h 133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224" h="1335314">
                  <a:moveTo>
                    <a:pt x="721583" y="0"/>
                  </a:moveTo>
                  <a:cubicBezTo>
                    <a:pt x="778430" y="149981"/>
                    <a:pt x="835278" y="299962"/>
                    <a:pt x="721583" y="377371"/>
                  </a:cubicBezTo>
                  <a:cubicBezTo>
                    <a:pt x="607888" y="454780"/>
                    <a:pt x="133754" y="304800"/>
                    <a:pt x="39411" y="464457"/>
                  </a:cubicBezTo>
                  <a:cubicBezTo>
                    <a:pt x="-54932" y="624114"/>
                    <a:pt x="34573" y="1248228"/>
                    <a:pt x="155525" y="133531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Oval 144"/>
          <p:cNvSpPr/>
          <p:nvPr/>
        </p:nvSpPr>
        <p:spPr>
          <a:xfrm>
            <a:off x="4585324" y="1281696"/>
            <a:ext cx="1605174" cy="160517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46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Left-Right Arrow 30"/>
          <p:cNvSpPr/>
          <p:nvPr/>
        </p:nvSpPr>
        <p:spPr>
          <a:xfrm rot="19072100">
            <a:off x="1627534" y="2980205"/>
            <a:ext cx="2901505" cy="67659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7" name="Group 146"/>
          <p:cNvGrpSpPr/>
          <p:nvPr/>
        </p:nvGrpSpPr>
        <p:grpSpPr>
          <a:xfrm>
            <a:off x="979002" y="1152853"/>
            <a:ext cx="11066338" cy="5667341"/>
            <a:chOff x="979002" y="1152853"/>
            <a:chExt cx="11066338" cy="5667341"/>
          </a:xfrm>
        </p:grpSpPr>
        <p:grpSp>
          <p:nvGrpSpPr>
            <p:cNvPr id="26" name="Group 25"/>
            <p:cNvGrpSpPr/>
            <p:nvPr/>
          </p:nvGrpSpPr>
          <p:grpSpPr>
            <a:xfrm>
              <a:off x="979002" y="1152853"/>
              <a:ext cx="11066338" cy="5667341"/>
              <a:chOff x="979002" y="1152853"/>
              <a:chExt cx="11066338" cy="5667341"/>
            </a:xfrm>
          </p:grpSpPr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808080"/>
                  </a:clrFrom>
                  <a:clrTo>
                    <a:srgbClr val="80808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artisticChalkSketc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055222">
                <a:off x="6539296" y="1152853"/>
                <a:ext cx="519455" cy="4536815"/>
              </a:xfrm>
              <a:prstGeom prst="rect">
                <a:avLst/>
              </a:prstGeom>
            </p:spPr>
          </p:pic>
          <p:sp>
            <p:nvSpPr>
              <p:cNvPr id="101" name="Rounded Rectangle 100"/>
              <p:cNvSpPr/>
              <p:nvPr/>
            </p:nvSpPr>
            <p:spPr>
              <a:xfrm>
                <a:off x="8209609" y="1603349"/>
                <a:ext cx="1487192" cy="1487192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19" name="Group 118"/>
              <p:cNvGrpSpPr/>
              <p:nvPr/>
            </p:nvGrpSpPr>
            <p:grpSpPr>
              <a:xfrm>
                <a:off x="9181468" y="2395936"/>
                <a:ext cx="927552" cy="1159077"/>
                <a:chOff x="3591678" y="2145745"/>
                <a:chExt cx="1894722" cy="2367660"/>
              </a:xfrm>
            </p:grpSpPr>
            <p:sp>
              <p:nvSpPr>
                <p:cNvPr id="129" name="Oval 128"/>
                <p:cNvSpPr/>
                <p:nvPr/>
              </p:nvSpPr>
              <p:spPr>
                <a:xfrm>
                  <a:off x="3591678" y="2145745"/>
                  <a:ext cx="1894722" cy="2367660"/>
                </a:xfrm>
                <a:prstGeom prst="ellipse">
                  <a:avLst/>
                </a:prstGeom>
                <a:effectLst>
                  <a:softEdge rad="3429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130" name="Picture 129"/>
                <p:cNvPicPr>
                  <a:picLocks noChangeAspect="1"/>
                </p:cNvPicPr>
                <p:nvPr/>
              </p:nvPicPr>
              <p:blipFill rotWithShape="1">
                <a:blip r:embed="rId1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-4061" t="-3961" r="-3376" b="-7347"/>
                <a:stretch/>
              </p:blipFill>
              <p:spPr>
                <a:xfrm>
                  <a:off x="3982039" y="2544968"/>
                  <a:ext cx="1113013" cy="1628771"/>
                </a:xfrm>
                <a:prstGeom prst="rect">
                  <a:avLst/>
                </a:prstGeom>
                <a:ln w="273050">
                  <a:noFill/>
                </a:ln>
                <a:effectLst>
                  <a:softEdge rad="88900"/>
                </a:effectLst>
              </p:spPr>
            </p:pic>
          </p:grpSp>
          <p:grpSp>
            <p:nvGrpSpPr>
              <p:cNvPr id="22" name="Group 21"/>
              <p:cNvGrpSpPr/>
              <p:nvPr/>
            </p:nvGrpSpPr>
            <p:grpSpPr>
              <a:xfrm>
                <a:off x="9765102" y="2517538"/>
                <a:ext cx="1328889" cy="784726"/>
                <a:chOff x="4277491" y="4567593"/>
                <a:chExt cx="1328889" cy="78472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3" name="TextBox 122"/>
                    <p:cNvSpPr txBox="1"/>
                    <p:nvPr/>
                  </p:nvSpPr>
                  <p:spPr>
                    <a:xfrm>
                      <a:off x="4277491" y="4567593"/>
                      <a:ext cx="1328889" cy="73866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{     }</m:t>
                            </m:r>
                          </m:oMath>
                        </m:oMathPara>
                      </a14:m>
                      <a:endParaRPr lang="en-US" sz="138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23" name="TextBox 1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77491" y="4567593"/>
                      <a:ext cx="1328889" cy="738664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7" name="TextBox 126"/>
                    <p:cNvSpPr txBox="1"/>
                    <p:nvPr/>
                  </p:nvSpPr>
                  <p:spPr>
                    <a:xfrm>
                      <a:off x="4800903" y="4757226"/>
                      <a:ext cx="50770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↦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27" name="TextBox 1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00903" y="4757226"/>
                      <a:ext cx="507703" cy="307777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l="-6024" r="-8434" b="-980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8" name="Rectangle 127"/>
                <p:cNvSpPr/>
                <p:nvPr/>
              </p:nvSpPr>
              <p:spPr>
                <a:xfrm>
                  <a:off x="4516982" y="4757226"/>
                  <a:ext cx="26321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dirty="0" err="1">
                      <a:solidFill>
                        <a:schemeClr val="accent1"/>
                      </a:solidFill>
                      <a:latin typeface="Bradley Hand ITC" panose="03070402050302030203" pitchFamily="66" charset="0"/>
                    </a:rPr>
                    <a:t>i</a:t>
                  </a:r>
                  <a:endParaRPr lang="en-US" sz="20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6" name="TextBox 125"/>
                    <p:cNvSpPr txBox="1"/>
                    <p:nvPr/>
                  </p:nvSpPr>
                  <p:spPr>
                    <a:xfrm>
                      <a:off x="4767845" y="4982987"/>
                      <a:ext cx="37510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 . .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26" name="TextBox 1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67845" y="4982987"/>
                      <a:ext cx="375103" cy="36933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2" name="Group 131"/>
              <p:cNvGrpSpPr/>
              <p:nvPr/>
            </p:nvGrpSpPr>
            <p:grpSpPr>
              <a:xfrm>
                <a:off x="8741926" y="3410222"/>
                <a:ext cx="2401204" cy="2522914"/>
                <a:chOff x="3764042" y="2370854"/>
                <a:chExt cx="2055348" cy="2240230"/>
              </a:xfrm>
            </p:grpSpPr>
            <p:sp>
              <p:nvSpPr>
                <p:cNvPr id="138" name="Isosceles Triangle 137"/>
                <p:cNvSpPr/>
                <p:nvPr/>
              </p:nvSpPr>
              <p:spPr>
                <a:xfrm>
                  <a:off x="3764042" y="2724844"/>
                  <a:ext cx="1805968" cy="1556869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39" name="Picture 138"/>
                <p:cNvPicPr>
                  <a:picLocks noChangeAspect="1"/>
                </p:cNvPicPr>
                <p:nvPr/>
              </p:nvPicPr>
              <p:blipFill rotWithShape="1">
                <a:blip r:embed="rId7">
                  <a:clrChange>
                    <a:clrFrom>
                      <a:srgbClr val="808080"/>
                    </a:clrFrom>
                    <a:clrTo>
                      <a:srgbClr val="808080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artisticChalkSketch/>
                          </a14:imgEffect>
                        </a14:imgLayer>
                      </a14:imgProps>
                    </a:ext>
                  </a:extLst>
                </a:blip>
                <a:srcRect t="8341" r="-13255"/>
                <a:stretch/>
              </p:blipFill>
              <p:spPr>
                <a:xfrm rot="1194230">
                  <a:off x="3931731" y="2590242"/>
                  <a:ext cx="488380" cy="2020842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40" name="Picture 139"/>
                <p:cNvPicPr>
                  <a:picLocks noChangeAspect="1"/>
                </p:cNvPicPr>
                <p:nvPr/>
              </p:nvPicPr>
              <p:blipFill rotWithShape="1">
                <a:blip r:embed="rId7">
                  <a:clrChange>
                    <a:clrFrom>
                      <a:srgbClr val="808080"/>
                    </a:clrFrom>
                    <a:clrTo>
                      <a:srgbClr val="808080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artisticChalkSketch/>
                          </a14:imgEffect>
                        </a14:imgLayer>
                      </a14:imgProps>
                    </a:ext>
                  </a:extLst>
                </a:blip>
                <a:srcRect t="8341" r="-13255"/>
                <a:stretch/>
              </p:blipFill>
              <p:spPr>
                <a:xfrm rot="20326074" flipV="1">
                  <a:off x="4840476" y="2370854"/>
                  <a:ext cx="488380" cy="2020842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41" name="Picture 140"/>
                <p:cNvPicPr>
                  <a:picLocks noChangeAspect="1"/>
                </p:cNvPicPr>
                <p:nvPr/>
              </p:nvPicPr>
              <p:blipFill rotWithShape="1">
                <a:blip r:embed="rId7">
                  <a:clrChange>
                    <a:clrFrom>
                      <a:srgbClr val="808080"/>
                    </a:clrFrom>
                    <a:clrTo>
                      <a:srgbClr val="808080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artisticChalkSketch/>
                          </a14:imgEffect>
                        </a14:imgLayer>
                      </a14:imgProps>
                    </a:ext>
                  </a:extLst>
                </a:blip>
                <a:srcRect t="8341" r="-13255"/>
                <a:stretch/>
              </p:blipFill>
              <p:spPr>
                <a:xfrm rot="6007578" flipV="1">
                  <a:off x="4564779" y="3298043"/>
                  <a:ext cx="488380" cy="2020842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134" name="TextBox 133"/>
              <p:cNvSpPr txBox="1"/>
              <p:nvPr/>
            </p:nvSpPr>
            <p:spPr>
              <a:xfrm>
                <a:off x="9473859" y="4251844"/>
                <a:ext cx="692818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8000" b="1" dirty="0">
                    <a:solidFill>
                      <a:srgbClr val="5353FF"/>
                    </a:solidFill>
                    <a:latin typeface="Bradley Hand ITC" panose="03070402050302030203" pitchFamily="66" charset="0"/>
                  </a:rPr>
                  <a:t>a</a:t>
                </a:r>
              </a:p>
            </p:txBody>
          </p:sp>
          <p:sp>
            <p:nvSpPr>
              <p:cNvPr id="142" name="Content Placeholder 2"/>
              <p:cNvSpPr txBox="1">
                <a:spLocks/>
              </p:cNvSpPr>
              <p:nvPr/>
            </p:nvSpPr>
            <p:spPr>
              <a:xfrm>
                <a:off x="979002" y="5981243"/>
                <a:ext cx="11066338" cy="838951"/>
              </a:xfrm>
              <a:prstGeom prst="rect">
                <a:avLst/>
              </a:prstGeom>
              <a:solidFill>
                <a:schemeClr val="tx1">
                  <a:alpha val="52000"/>
                </a:schemeClr>
              </a:solidFill>
              <a:effectLst>
                <a:softEdge rad="254000"/>
              </a:effectLst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3200" dirty="0">
                    <a:solidFill>
                      <a:srgbClr val="FF0000"/>
                    </a:solidFill>
                  </a:rPr>
                  <a:t>Discard</a:t>
                </a:r>
                <a:r>
                  <a:rPr lang="en-US" sz="2400" dirty="0"/>
                  <a:t> the rightward alternative because it is </a:t>
                </a:r>
                <a:r>
                  <a:rPr lang="en-US" sz="4400" dirty="0">
                    <a:solidFill>
                      <a:srgbClr val="FF0000"/>
                    </a:solidFill>
                  </a:rPr>
                  <a:t>inconsistent</a:t>
                </a:r>
                <a:r>
                  <a:rPr lang="en-US" sz="2400" dirty="0"/>
                  <a:t>.</a:t>
                </a: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8892609" y="3083169"/>
                <a:ext cx="802376" cy="738554"/>
              </a:xfrm>
              <a:custGeom>
                <a:avLst/>
                <a:gdLst>
                  <a:gd name="connsiteX0" fmla="*/ 87268 w 802376"/>
                  <a:gd name="connsiteY0" fmla="*/ 0 h 738554"/>
                  <a:gd name="connsiteX1" fmla="*/ 63822 w 802376"/>
                  <a:gd name="connsiteY1" fmla="*/ 316523 h 738554"/>
                  <a:gd name="connsiteX2" fmla="*/ 802376 w 802376"/>
                  <a:gd name="connsiteY2" fmla="*/ 738554 h 738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2376" h="738554">
                    <a:moveTo>
                      <a:pt x="87268" y="0"/>
                    </a:moveTo>
                    <a:cubicBezTo>
                      <a:pt x="15952" y="96715"/>
                      <a:pt x="-55363" y="193431"/>
                      <a:pt x="63822" y="316523"/>
                    </a:cubicBezTo>
                    <a:cubicBezTo>
                      <a:pt x="183007" y="439615"/>
                      <a:pt x="538607" y="652585"/>
                      <a:pt x="802376" y="73855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 flipV="1">
              <a:off x="6881222" y="1963444"/>
              <a:ext cx="346682" cy="904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239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3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68463" y="2405770"/>
            <a:ext cx="9721850" cy="1701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Bell MT" panose="02020503060305020303" pitchFamily="18" charset="0"/>
              </a:rPr>
              <a:t>“How can Sprite hope to be both </a:t>
            </a:r>
            <a:r>
              <a:rPr lang="en-US" sz="3600" dirty="0">
                <a:solidFill>
                  <a:srgbClr val="DBD600"/>
                </a:solidFill>
                <a:latin typeface="Bell MT" panose="02020503060305020303" pitchFamily="18" charset="0"/>
              </a:rPr>
              <a:t>simple</a:t>
            </a:r>
            <a:r>
              <a:rPr lang="en-US" dirty="0">
                <a:latin typeface="Bell MT" panose="02020503060305020303" pitchFamily="18" charset="0"/>
              </a:rPr>
              <a:t> and </a:t>
            </a:r>
            <a:r>
              <a:rPr lang="en-US" sz="3600" dirty="0">
                <a:solidFill>
                  <a:srgbClr val="DBD600"/>
                </a:solidFill>
                <a:latin typeface="Bell MT" panose="02020503060305020303" pitchFamily="18" charset="0"/>
              </a:rPr>
              <a:t>fast</a:t>
            </a:r>
            <a:r>
              <a:rPr lang="en-US" dirty="0">
                <a:latin typeface="Bell MT" panose="02020503060305020303" pitchFamily="18" charset="0"/>
                <a:cs typeface="Arial" panose="020B0604020202020204" pitchFamily="34" charset="0"/>
              </a:rPr>
              <a:t>?</a:t>
            </a:r>
            <a:r>
              <a:rPr lang="en-US" dirty="0">
                <a:latin typeface="Bell MT" panose="02020503060305020303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5357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6801" y="1690688"/>
            <a:ext cx="7316944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746" y="1691164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993" y="3770302"/>
            <a:ext cx="6177625" cy="139552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A high-quality </a:t>
            </a:r>
            <a:r>
              <a:rPr lang="en-US" dirty="0">
                <a:solidFill>
                  <a:schemeClr val="accent1"/>
                </a:solidFill>
              </a:rPr>
              <a:t>compiler infrastructure</a:t>
            </a:r>
            <a:endParaRPr lang="en-US" sz="2100" dirty="0"/>
          </a:p>
          <a:p>
            <a:pPr marL="0" indent="0">
              <a:buNone/>
            </a:pPr>
            <a:r>
              <a:rPr lang="en-US" sz="2000" dirty="0"/>
              <a:t>with f</a:t>
            </a:r>
            <a:r>
              <a:rPr lang="en-US" sz="2000" dirty="0">
                <a:solidFill>
                  <a:schemeClr val="bg1"/>
                </a:solidFill>
              </a:rPr>
              <a:t>inancial support from </a:t>
            </a:r>
            <a:r>
              <a:rPr lang="en-US" sz="3200" dirty="0">
                <a:solidFill>
                  <a:schemeClr val="accent1"/>
                </a:solidFill>
              </a:rPr>
              <a:t>Apple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57337" y="-198598"/>
            <a:ext cx="3672726" cy="3672726"/>
            <a:chOff x="312299" y="170121"/>
            <a:chExt cx="3073606" cy="3073606"/>
          </a:xfrm>
        </p:grpSpPr>
        <p:sp>
          <p:nvSpPr>
            <p:cNvPr id="21" name="Oval 20"/>
            <p:cNvSpPr/>
            <p:nvPr/>
          </p:nvSpPr>
          <p:spPr>
            <a:xfrm>
              <a:off x="312299" y="170121"/>
              <a:ext cx="3073606" cy="3073606"/>
            </a:xfrm>
            <a:prstGeom prst="ellipse">
              <a:avLst/>
            </a:prstGeom>
            <a:gradFill flip="none" rotWithShape="1">
              <a:gsLst>
                <a:gs pos="2000">
                  <a:schemeClr val="bg1"/>
                </a:gs>
                <a:gs pos="33000">
                  <a:schemeClr val="accent6">
                    <a:lumMod val="20000"/>
                    <a:lumOff val="80000"/>
                    <a:alpha val="76000"/>
                  </a:schemeClr>
                </a:gs>
                <a:gs pos="60000">
                  <a:schemeClr val="accent6">
                    <a:lumMod val="50000"/>
                    <a:alpha val="15000"/>
                  </a:schemeClr>
                </a:gs>
                <a:gs pos="45000">
                  <a:schemeClr val="accent6">
                    <a:lumMod val="20000"/>
                    <a:lumOff val="80000"/>
                    <a:alpha val="45000"/>
                  </a:schemeClr>
                </a:gs>
                <a:gs pos="72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22" name="Picture 21" descr="http://llvm.org/img/LLVM-Logo-Derivative-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476" y="303643"/>
              <a:ext cx="2143125" cy="2381250"/>
            </a:xfrm>
            <a:prstGeom prst="rect">
              <a:avLst/>
            </a:prstGeom>
            <a:noFill/>
            <a:effectLst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6710535" y="4751831"/>
            <a:ext cx="5737528" cy="13389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accent1"/>
                </a:solidFill>
              </a:rPr>
              <a:t>Competitive</a:t>
            </a:r>
            <a:r>
              <a:rPr lang="en-US" sz="2000" dirty="0">
                <a:solidFill>
                  <a:schemeClr val="tx1"/>
                </a:solidFill>
              </a:rPr>
              <a:t> on quality-of-results.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Co-dominant (w/ GCC) for C/C++.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An optional backend for GHC.</a:t>
            </a:r>
          </a:p>
        </p:txBody>
      </p:sp>
    </p:spTree>
    <p:extLst>
      <p:ext uri="{BB962C8B-B14F-4D97-AF65-F5344CB8AC3E}">
        <p14:creationId xmlns:p14="http://schemas.microsoft.com/office/powerpoint/2010/main" val="244319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10103"/>
              </a:clrFrom>
              <a:clrTo>
                <a:srgbClr val="01010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 smoothness="8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87358">
            <a:off x="-500565" y="2203627"/>
            <a:ext cx="14071885" cy="435117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874" y="616364"/>
            <a:ext cx="8815762" cy="1437975"/>
          </a:xfrm>
          <a:noFill/>
          <a:effectLst>
            <a:softEdge rad="13970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With LLVM, we can </a:t>
            </a:r>
            <a:r>
              <a:rPr lang="en-US" sz="4000" dirty="0">
                <a:solidFill>
                  <a:schemeClr val="accent1"/>
                </a:solidFill>
              </a:rPr>
              <a:t>simplify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the implementation without giving up </a:t>
            </a:r>
            <a:r>
              <a:rPr lang="en-US" sz="4000" dirty="0">
                <a:solidFill>
                  <a:schemeClr val="accent1"/>
                </a:solidFill>
              </a:rPr>
              <a:t>speed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0167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3435803" y="3737214"/>
            <a:ext cx="2981625" cy="2981625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46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 rot="20403353">
            <a:off x="521604" y="1069787"/>
            <a:ext cx="5087938" cy="1325562"/>
          </a:xfrm>
        </p:spPr>
        <p:txBody>
          <a:bodyPr/>
          <a:lstStyle/>
          <a:p>
            <a:pPr algn="ctr"/>
            <a:r>
              <a:rPr lang="en-US" dirty="0"/>
              <a:t>The Fair Scheme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372916">
            <a:off x="141683" y="837656"/>
            <a:ext cx="5800725" cy="18573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03382" y="4941792"/>
            <a:ext cx="936364" cy="573143"/>
          </a:xfrm>
          <a:prstGeom prst="roundRect">
            <a:avLst/>
          </a:prstGeom>
          <a:solidFill>
            <a:schemeClr val="bg2">
              <a:lumMod val="1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Curry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994618" y="4941792"/>
            <a:ext cx="936364" cy="573143"/>
          </a:xfrm>
          <a:prstGeom prst="roundRect">
            <a:avLst/>
          </a:prstGeom>
          <a:solidFill>
            <a:schemeClr val="bg2">
              <a:lumMod val="1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LOIS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088285" y="4607299"/>
            <a:ext cx="1695174" cy="1242131"/>
          </a:xfrm>
          <a:prstGeom prst="roundRect">
            <a:avLst/>
          </a:prstGeom>
          <a:solidFill>
            <a:schemeClr val="bg2">
              <a:lumMod val="1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Graph</a:t>
            </a:r>
          </a:p>
          <a:p>
            <a:pPr algn="ctr"/>
            <a:r>
              <a:rPr lang="en-US" sz="2400" dirty="0"/>
              <a:t>Rewriting</a:t>
            </a:r>
          </a:p>
          <a:p>
            <a:pPr algn="ctr"/>
            <a:r>
              <a:rPr lang="en-US" sz="2400" dirty="0"/>
              <a:t>System</a:t>
            </a:r>
          </a:p>
        </p:txBody>
      </p:sp>
      <p:cxnSp>
        <p:nvCxnSpPr>
          <p:cNvPr id="18" name="Straight Arrow Connector 17"/>
          <p:cNvCxnSpPr>
            <a:stCxn id="5" idx="3"/>
            <a:endCxn id="19" idx="1"/>
          </p:cNvCxnSpPr>
          <p:nvPr/>
        </p:nvCxnSpPr>
        <p:spPr>
          <a:xfrm>
            <a:off x="1639746" y="5228364"/>
            <a:ext cx="354872" cy="0"/>
          </a:xfrm>
          <a:prstGeom prst="straightConnector1">
            <a:avLst/>
          </a:prstGeom>
          <a:ln>
            <a:headEnd w="lg" len="lg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9" idx="3"/>
            <a:endCxn id="20" idx="1"/>
          </p:cNvCxnSpPr>
          <p:nvPr/>
        </p:nvCxnSpPr>
        <p:spPr>
          <a:xfrm>
            <a:off x="2930982" y="5228364"/>
            <a:ext cx="1157303" cy="1"/>
          </a:xfrm>
          <a:prstGeom prst="straightConnector1">
            <a:avLst/>
          </a:prstGeom>
          <a:ln>
            <a:headEnd w="lg" len="lg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24588" flipH="1">
            <a:off x="2722162" y="3311754"/>
            <a:ext cx="2589404" cy="1102893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10" name="Rounded Rectangle 9"/>
          <p:cNvSpPr/>
          <p:nvPr/>
        </p:nvSpPr>
        <p:spPr>
          <a:xfrm>
            <a:off x="6435941" y="1343590"/>
            <a:ext cx="5631054" cy="4612657"/>
          </a:xfrm>
          <a:prstGeom prst="roundRect">
            <a:avLst/>
          </a:prstGeom>
          <a:solidFill>
            <a:schemeClr val="bg2">
              <a:lumMod val="10000"/>
              <a:alpha val="50000"/>
            </a:schemeClr>
          </a:solidFill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616846" y="1581092"/>
            <a:ext cx="5450149" cy="4712676"/>
          </a:xfrm>
          <a:prstGeom prst="rect">
            <a:avLst/>
          </a:prstGeom>
          <a:noFill/>
          <a:effectLst>
            <a:softEdge rad="101600"/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 </a:t>
            </a:r>
            <a:r>
              <a:rPr lang="en-US" sz="3200" dirty="0">
                <a:solidFill>
                  <a:schemeClr val="accent1"/>
                </a:solidFill>
              </a:rPr>
              <a:t>sound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3200" dirty="0">
                <a:solidFill>
                  <a:schemeClr val="accent1"/>
                </a:solidFill>
              </a:rPr>
              <a:t>complete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3200" dirty="0">
                <a:solidFill>
                  <a:schemeClr val="accent1"/>
                </a:solidFill>
              </a:rPr>
              <a:t>optimal</a:t>
            </a:r>
            <a:r>
              <a:rPr lang="en-US" sz="2400" dirty="0">
                <a:solidFill>
                  <a:schemeClr val="bg1"/>
                </a:solidFill>
              </a:rPr>
              <a:t>, and</a:t>
            </a:r>
            <a:r>
              <a:rPr lang="en-US" sz="3200" dirty="0">
                <a:solidFill>
                  <a:schemeClr val="accent1"/>
                </a:solidFill>
              </a:rPr>
              <a:t> deterministic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compilation</a:t>
            </a:r>
            <a:r>
              <a:rPr lang="en-US" sz="2400" dirty="0"/>
              <a:t> scheme.</a:t>
            </a:r>
          </a:p>
          <a:p>
            <a:endParaRPr lang="en-US" sz="2000" dirty="0"/>
          </a:p>
          <a:p>
            <a:r>
              <a:rPr lang="en-US" sz="2000" dirty="0"/>
              <a:t>Transforms </a:t>
            </a:r>
            <a:r>
              <a:rPr lang="en-US" sz="2000" dirty="0">
                <a:solidFill>
                  <a:schemeClr val="bg1"/>
                </a:solidFill>
              </a:rPr>
              <a:t>Limited-Overlapping Inductively Sequential </a:t>
            </a:r>
            <a:r>
              <a:rPr lang="en-US" sz="2000" dirty="0"/>
              <a:t>(</a:t>
            </a:r>
            <a:r>
              <a:rPr lang="en-US" dirty="0">
                <a:solidFill>
                  <a:schemeClr val="accent1"/>
                </a:solidFill>
              </a:rPr>
              <a:t>LOIS</a:t>
            </a:r>
            <a:r>
              <a:rPr lang="en-US" sz="2000" dirty="0"/>
              <a:t>) systems into equivalent </a:t>
            </a:r>
            <a:r>
              <a:rPr lang="en-US" dirty="0">
                <a:solidFill>
                  <a:schemeClr val="accent1"/>
                </a:solidFill>
              </a:rPr>
              <a:t>rewriting </a:t>
            </a:r>
            <a:r>
              <a:rPr lang="en-US" sz="2000" dirty="0">
                <a:solidFill>
                  <a:schemeClr val="bg1"/>
                </a:solidFill>
              </a:rPr>
              <a:t>systems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Can probably be extended to </a:t>
            </a:r>
            <a:r>
              <a:rPr lang="en-US" dirty="0">
                <a:solidFill>
                  <a:schemeClr val="accent1"/>
                </a:solidFill>
              </a:rPr>
              <a:t>narrowing</a:t>
            </a:r>
            <a:r>
              <a:rPr lang="en-US" sz="2000" dirty="0"/>
              <a:t> (not yet published).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271847" y="1969475"/>
            <a:ext cx="0" cy="43140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129312" y="6182036"/>
            <a:ext cx="277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(Implemented in LLVM)</a:t>
            </a:r>
          </a:p>
        </p:txBody>
      </p:sp>
    </p:spTree>
    <p:extLst>
      <p:ext uri="{BB962C8B-B14F-4D97-AF65-F5344CB8AC3E}">
        <p14:creationId xmlns:p14="http://schemas.microsoft.com/office/powerpoint/2010/main" val="4227023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0051" y="2744918"/>
            <a:ext cx="7862315" cy="707886"/>
          </a:xfrm>
          <a:prstGeom prst="rect">
            <a:avLst/>
          </a:prstGeom>
          <a:noFill/>
          <a:effectLst>
            <a:softEdge rad="76200"/>
          </a:effec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Plus, </a:t>
            </a:r>
            <a:r>
              <a:rPr lang="en-US" sz="4000" dirty="0">
                <a:solidFill>
                  <a:schemeClr val="accent1"/>
                </a:solidFill>
              </a:rPr>
              <a:t>no coupling </a:t>
            </a:r>
            <a:r>
              <a:rPr lang="en-US" sz="2800" dirty="0">
                <a:solidFill>
                  <a:schemeClr val="bg1"/>
                </a:solidFill>
              </a:rPr>
              <a:t>to another language.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37635"/>
          <a:stretch/>
        </p:blipFill>
        <p:spPr>
          <a:xfrm rot="21376835">
            <a:off x="3335425" y="3382310"/>
            <a:ext cx="3148356" cy="457200"/>
          </a:xfrm>
          <a:prstGeom prst="leftRightArrow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99684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Image result for starry sky"/>
          <p:cNvSpPr>
            <a:spLocks noChangeAspect="1" noChangeArrowheads="1"/>
          </p:cNvSpPr>
          <p:nvPr/>
        </p:nvSpPr>
        <p:spPr bwMode="auto">
          <a:xfrm>
            <a:off x="155575" y="-2947988"/>
            <a:ext cx="9848850" cy="615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62"/>
          <a:stretch/>
        </p:blipFill>
        <p:spPr>
          <a:xfrm rot="20061987">
            <a:off x="1555915" y="770590"/>
            <a:ext cx="8371545" cy="5596746"/>
          </a:xfrm>
          <a:prstGeom prst="ellipse">
            <a:avLst/>
          </a:prstGeom>
          <a:effectLst>
            <a:softEdge rad="9144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113" y="953486"/>
            <a:ext cx="4103763" cy="780591"/>
          </a:xfrm>
        </p:spPr>
        <p:txBody>
          <a:bodyPr>
            <a:noAutofit/>
          </a:bodyPr>
          <a:lstStyle/>
          <a:p>
            <a:r>
              <a:rPr lang="en-US" sz="3600" dirty="0"/>
              <a:t>Let’s use LLVM!</a:t>
            </a:r>
          </a:p>
        </p:txBody>
      </p:sp>
    </p:spTree>
    <p:extLst>
      <p:ext uri="{BB962C8B-B14F-4D97-AF65-F5344CB8AC3E}">
        <p14:creationId xmlns:p14="http://schemas.microsoft.com/office/powerpoint/2010/main" val="2754554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Image result for starry sky"/>
          <p:cNvSpPr>
            <a:spLocks noChangeAspect="1" noChangeArrowheads="1"/>
          </p:cNvSpPr>
          <p:nvPr/>
        </p:nvSpPr>
        <p:spPr bwMode="auto">
          <a:xfrm>
            <a:off x="155575" y="-2947988"/>
            <a:ext cx="9848850" cy="615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5767259" y="1001764"/>
            <a:ext cx="2247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LLVM 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62"/>
          <a:stretch/>
        </p:blipFill>
        <p:spPr>
          <a:xfrm rot="20061987">
            <a:off x="-2687839" y="-495502"/>
            <a:ext cx="8371545" cy="5596746"/>
          </a:xfrm>
          <a:prstGeom prst="ellipse">
            <a:avLst/>
          </a:prstGeom>
          <a:effectLst>
            <a:softEdge rad="914400"/>
          </a:effectLst>
        </p:spPr>
      </p:pic>
      <p:grpSp>
        <p:nvGrpSpPr>
          <p:cNvPr id="15" name="Group 14"/>
          <p:cNvGrpSpPr/>
          <p:nvPr/>
        </p:nvGrpSpPr>
        <p:grpSpPr>
          <a:xfrm>
            <a:off x="2237439" y="3170166"/>
            <a:ext cx="3767198" cy="2977145"/>
            <a:chOff x="2237439" y="3170166"/>
            <a:chExt cx="3767198" cy="2977145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66212" y="3170166"/>
              <a:ext cx="2638425" cy="2324100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2237439" y="4445003"/>
              <a:ext cx="2174021" cy="1702308"/>
              <a:chOff x="5015331" y="-1044796"/>
              <a:chExt cx="2174021" cy="1702308"/>
            </a:xfrm>
          </p:grpSpPr>
          <p:pic>
            <p:nvPicPr>
              <p:cNvPr id="1052" name="Picture 28" descr="Image result for equalizer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8790" y="-614825"/>
                <a:ext cx="2120562" cy="1272337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8" name="TextBox 77"/>
              <p:cNvSpPr txBox="1"/>
              <p:nvPr/>
            </p:nvSpPr>
            <p:spPr>
              <a:xfrm>
                <a:off x="5015331" y="-1044796"/>
                <a:ext cx="1197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optimizer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6110141" y="3774615"/>
            <a:ext cx="2684188" cy="2069127"/>
            <a:chOff x="6110141" y="3774615"/>
            <a:chExt cx="2684188" cy="2069127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10141" y="3774615"/>
              <a:ext cx="1009650" cy="99060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7254971" y="4445003"/>
              <a:ext cx="1303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backends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530961" y="4929073"/>
              <a:ext cx="2263368" cy="914669"/>
              <a:chOff x="7034392" y="5265329"/>
              <a:chExt cx="2263368" cy="914669"/>
            </a:xfrm>
          </p:grpSpPr>
          <p:sp>
            <p:nvSpPr>
              <p:cNvPr id="42" name="Octagon 41"/>
              <p:cNvSpPr>
                <a:spLocks noChangeAspect="1"/>
              </p:cNvSpPr>
              <p:nvPr/>
            </p:nvSpPr>
            <p:spPr>
              <a:xfrm>
                <a:off x="7034392" y="5265329"/>
                <a:ext cx="1097280" cy="401302"/>
              </a:xfrm>
              <a:prstGeom prst="octagon">
                <a:avLst/>
              </a:pr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78000">
                    <a:schemeClr val="accent4">
                      <a:lumMod val="50000"/>
                      <a:alpha val="52000"/>
                    </a:schemeClr>
                  </a:gs>
                  <a:gs pos="100000">
                    <a:schemeClr val="accent6">
                      <a:lumMod val="60000"/>
                      <a:lumOff val="4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x86</a:t>
                </a:r>
              </a:p>
            </p:txBody>
          </p:sp>
          <p:sp>
            <p:nvSpPr>
              <p:cNvPr id="60" name="Octagon 59"/>
              <p:cNvSpPr>
                <a:spLocks noChangeAspect="1"/>
              </p:cNvSpPr>
              <p:nvPr/>
            </p:nvSpPr>
            <p:spPr>
              <a:xfrm>
                <a:off x="7034392" y="5778696"/>
                <a:ext cx="1097280" cy="401302"/>
              </a:xfrm>
              <a:prstGeom prst="octagon">
                <a:avLst/>
              </a:pr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78000">
                    <a:schemeClr val="accent4">
                      <a:lumMod val="50000"/>
                      <a:alpha val="52000"/>
                    </a:schemeClr>
                  </a:gs>
                  <a:gs pos="100000">
                    <a:schemeClr val="accent6">
                      <a:lumMod val="60000"/>
                      <a:lumOff val="4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ARM</a:t>
                </a:r>
              </a:p>
            </p:txBody>
          </p:sp>
          <p:sp>
            <p:nvSpPr>
              <p:cNvPr id="61" name="Octagon 60"/>
              <p:cNvSpPr>
                <a:spLocks noChangeAspect="1"/>
              </p:cNvSpPr>
              <p:nvPr/>
            </p:nvSpPr>
            <p:spPr>
              <a:xfrm>
                <a:off x="8200480" y="5265329"/>
                <a:ext cx="1097280" cy="401302"/>
              </a:xfrm>
              <a:prstGeom prst="octagon">
                <a:avLst/>
              </a:pr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78000">
                    <a:schemeClr val="accent4">
                      <a:lumMod val="50000"/>
                      <a:alpha val="52000"/>
                    </a:schemeClr>
                  </a:gs>
                  <a:gs pos="100000">
                    <a:schemeClr val="accent6">
                      <a:lumMod val="60000"/>
                      <a:lumOff val="4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PowerPC</a:t>
                </a:r>
              </a:p>
            </p:txBody>
          </p:sp>
          <p:sp>
            <p:nvSpPr>
              <p:cNvPr id="62" name="Octagon 61"/>
              <p:cNvSpPr>
                <a:spLocks noChangeAspect="1"/>
              </p:cNvSpPr>
              <p:nvPr/>
            </p:nvSpPr>
            <p:spPr>
              <a:xfrm>
                <a:off x="8178520" y="5778696"/>
                <a:ext cx="1097280" cy="401302"/>
              </a:xfrm>
              <a:prstGeom prst="octagon">
                <a:avLst/>
              </a:pr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78000">
                    <a:schemeClr val="accent4">
                      <a:lumMod val="50000"/>
                      <a:alpha val="52000"/>
                    </a:schemeClr>
                  </a:gs>
                  <a:gs pos="100000">
                    <a:schemeClr val="accent6">
                      <a:lumMod val="60000"/>
                      <a:lumOff val="40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GPU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4863818" y="1566439"/>
            <a:ext cx="6537178" cy="2171108"/>
            <a:chOff x="4874209" y="1628785"/>
            <a:chExt cx="6537178" cy="2171108"/>
          </a:xfrm>
        </p:grpSpPr>
        <p:grpSp>
          <p:nvGrpSpPr>
            <p:cNvPr id="23" name="Group 22"/>
            <p:cNvGrpSpPr/>
            <p:nvPr/>
          </p:nvGrpSpPr>
          <p:grpSpPr>
            <a:xfrm>
              <a:off x="4874209" y="1628785"/>
              <a:ext cx="6537178" cy="2171108"/>
              <a:chOff x="4829911" y="1523050"/>
              <a:chExt cx="6537178" cy="2171108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artisticPlasticWrap/>
                        </a14:imgEffect>
                      </a14:imgLayer>
                    </a14:imgProps>
                  </a:ext>
                </a:extLst>
              </a:blip>
              <a:srcRect l="741" t="-2439" r="6555" b="3514"/>
              <a:stretch/>
            </p:blipFill>
            <p:spPr>
              <a:xfrm rot="21317720">
                <a:off x="4829911" y="1523050"/>
                <a:ext cx="6537178" cy="2171108"/>
              </a:xfrm>
              <a:prstGeom prst="rect">
                <a:avLst/>
              </a:prstGeom>
              <a:effectLst>
                <a:softEdge rad="177800"/>
              </a:effectLst>
            </p:spPr>
          </p:pic>
          <p:sp>
            <p:nvSpPr>
              <p:cNvPr id="13" name="Rounded Rectangle 12"/>
              <p:cNvSpPr/>
              <p:nvPr/>
            </p:nvSpPr>
            <p:spPr>
              <a:xfrm rot="21327369">
                <a:off x="5477473" y="1956974"/>
                <a:ext cx="5079779" cy="1262918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 rot="21336507">
              <a:off x="5706369" y="2050135"/>
              <a:ext cx="5441451" cy="1350078"/>
            </a:xfrm>
            <a:prstGeom prst="rect">
              <a:avLst/>
            </a:prstGeom>
            <a:noFill/>
          </p:spPr>
          <p:txBody>
            <a:bodyPr wrap="square" numCol="4" rtlCol="0">
              <a:no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integer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floating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struct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pointer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array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vector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function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label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branch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instruction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call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load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store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static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inline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extern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47778" y="3866828"/>
            <a:ext cx="3061458" cy="2981625"/>
            <a:chOff x="8947778" y="3866828"/>
            <a:chExt cx="3061458" cy="2981625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47778" y="4873403"/>
              <a:ext cx="828675" cy="771525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9027611" y="3866828"/>
              <a:ext cx="2981625" cy="2981625"/>
              <a:chOff x="9027611" y="3866828"/>
              <a:chExt cx="2981625" cy="2981625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9027611" y="3866828"/>
                <a:ext cx="2981625" cy="298162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74000">
                    <a:schemeClr val="accent4">
                      <a:lumMod val="45000"/>
                      <a:lumOff val="55000"/>
                    </a:schemeClr>
                  </a:gs>
                  <a:gs pos="83000">
                    <a:schemeClr val="accent4">
                      <a:lumMod val="45000"/>
                      <a:lumOff val="55000"/>
                    </a:schemeClr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46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915801" y="4887007"/>
                <a:ext cx="1219922" cy="1038746"/>
              </a:xfrm>
              <a:prstGeom prst="rect">
                <a:avLst/>
              </a:prstGeom>
              <a:solidFill>
                <a:srgbClr val="100052"/>
              </a:solidFill>
              <a:ln w="155575">
                <a:noFill/>
                <a:round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CC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01101001010100100001001101000110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9385972" y="4302222"/>
                <a:ext cx="2264899" cy="482119"/>
              </a:xfrm>
              <a:prstGeom prst="ellipse">
                <a:avLst/>
              </a:prstGeom>
              <a:solidFill>
                <a:schemeClr val="tx1">
                  <a:alpha val="68000"/>
                </a:schemeClr>
              </a:solidFill>
              <a:ln>
                <a:noFill/>
              </a:ln>
              <a:effectLst>
                <a:softEdge rad="88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9588520" y="4332216"/>
                <a:ext cx="1859805" cy="369332"/>
              </a:xfrm>
              <a:prstGeom prst="rect">
                <a:avLst/>
              </a:prstGeom>
              <a:noFill/>
              <a:effectLst>
                <a:softEdge rad="762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machine code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126693">
            <a:off x="1148175" y="3110532"/>
            <a:ext cx="3116388" cy="780591"/>
          </a:xfrm>
        </p:spPr>
        <p:txBody>
          <a:bodyPr>
            <a:noAutofit/>
          </a:bodyPr>
          <a:lstStyle/>
          <a:p>
            <a:r>
              <a:rPr lang="en-US" sz="2800" dirty="0"/>
              <a:t>Let’s use LLVM!</a:t>
            </a:r>
          </a:p>
        </p:txBody>
      </p:sp>
    </p:spTree>
    <p:extLst>
      <p:ext uri="{BB962C8B-B14F-4D97-AF65-F5344CB8AC3E}">
        <p14:creationId xmlns:p14="http://schemas.microsoft.com/office/powerpoint/2010/main" val="3523074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5409" y="4205303"/>
            <a:ext cx="2257425" cy="1228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62"/>
          <a:stretch/>
        </p:blipFill>
        <p:spPr>
          <a:xfrm rot="20061987">
            <a:off x="2511207" y="2939444"/>
            <a:ext cx="5607475" cy="3748844"/>
          </a:xfrm>
          <a:prstGeom prst="ellipse">
            <a:avLst/>
          </a:prstGeom>
          <a:effectLst>
            <a:softEdge rad="914400"/>
          </a:effectLst>
        </p:spPr>
      </p:pic>
      <p:sp>
        <p:nvSpPr>
          <p:cNvPr id="5" name="AutoShape 6" descr="Image result for starry sky"/>
          <p:cNvSpPr>
            <a:spLocks noChangeAspect="1" noChangeArrowheads="1"/>
          </p:cNvSpPr>
          <p:nvPr/>
        </p:nvSpPr>
        <p:spPr bwMode="auto">
          <a:xfrm>
            <a:off x="155575" y="-2947988"/>
            <a:ext cx="9848850" cy="615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Image result for haskell logo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39" y="1148044"/>
            <a:ext cx="1074732" cy="107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4085725" y="1393851"/>
            <a:ext cx="1640775" cy="1060693"/>
            <a:chOff x="660175" y="1708085"/>
            <a:chExt cx="3492984" cy="2258069"/>
          </a:xfrm>
        </p:grpSpPr>
        <p:grpSp>
          <p:nvGrpSpPr>
            <p:cNvPr id="27" name="Group 26"/>
            <p:cNvGrpSpPr/>
            <p:nvPr/>
          </p:nvGrpSpPr>
          <p:grpSpPr>
            <a:xfrm>
              <a:off x="660175" y="1708085"/>
              <a:ext cx="3485677" cy="2258069"/>
              <a:chOff x="5455592" y="1756807"/>
              <a:chExt cx="3485677" cy="2258069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2729" y="1756807"/>
                <a:ext cx="1076452" cy="1251960"/>
              </a:xfrm>
              <a:prstGeom prst="rect">
                <a:avLst/>
              </a:prstGeom>
            </p:spPr>
          </p:pic>
          <p:grpSp>
            <p:nvGrpSpPr>
              <p:cNvPr id="29" name="Group 28"/>
              <p:cNvGrpSpPr/>
              <p:nvPr/>
            </p:nvGrpSpPr>
            <p:grpSpPr>
              <a:xfrm>
                <a:off x="5455592" y="1908856"/>
                <a:ext cx="3485677" cy="2106020"/>
                <a:chOff x="7729407" y="985663"/>
                <a:chExt cx="3485677" cy="2106020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29407" y="2099741"/>
                  <a:ext cx="2675793" cy="991942"/>
                </a:xfrm>
                <a:prstGeom prst="rect">
                  <a:avLst/>
                </a:prstGeom>
              </p:spPr>
            </p:pic>
            <p:grpSp>
              <p:nvGrpSpPr>
                <p:cNvPr id="31" name="Group 30"/>
                <p:cNvGrpSpPr/>
                <p:nvPr/>
              </p:nvGrpSpPr>
              <p:grpSpPr>
                <a:xfrm>
                  <a:off x="9227248" y="985663"/>
                  <a:ext cx="1987836" cy="2102021"/>
                  <a:chOff x="5716598" y="2323327"/>
                  <a:chExt cx="1987836" cy="2102021"/>
                </a:xfrm>
              </p:grpSpPr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>
                  <a:blip r:embed="rId9">
                    <a:clrChange>
                      <a:clrFrom>
                        <a:srgbClr val="000000"/>
                      </a:clrFrom>
                      <a:clrTo>
                        <a:srgbClr val="000000">
                          <a:alpha val="0"/>
                        </a:srgbClr>
                      </a:clrTo>
                    </a:clrChange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artisticChalkSketch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2859896" flipH="1">
                    <a:off x="6409034" y="2891823"/>
                    <a:ext cx="1295400" cy="1533525"/>
                  </a:xfrm>
                  <a:prstGeom prst="rect">
                    <a:avLst/>
                  </a:prstGeom>
                  <a:effectLst>
                    <a:softEdge rad="38100"/>
                  </a:effectLst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>
                  <a:blip r:embed="rId9">
                    <a:clrChange>
                      <a:clrFrom>
                        <a:srgbClr val="000000"/>
                      </a:clrFrom>
                      <a:clrTo>
                        <a:srgbClr val="000000">
                          <a:alpha val="0"/>
                        </a:srgbClr>
                      </a:clrTo>
                    </a:clrChange>
                    <a:duotone>
                      <a:prstClr val="black"/>
                      <a:schemeClr val="accent5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artisticChalkSketch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8880558">
                    <a:off x="5835661" y="2204264"/>
                    <a:ext cx="1295400" cy="1533525"/>
                  </a:xfrm>
                  <a:prstGeom prst="rect">
                    <a:avLst/>
                  </a:prstGeom>
                  <a:effectLst>
                    <a:softEdge rad="25400"/>
                  </a:effectLst>
                </p:spPr>
              </p:pic>
            </p:grpSp>
          </p:grpSp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82" y="2969347"/>
              <a:ext cx="2675793" cy="991942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2165323" y="1855269"/>
              <a:ext cx="1987836" cy="2102021"/>
              <a:chOff x="5716598" y="2323327"/>
              <a:chExt cx="1987836" cy="2102021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artisticChalkSketc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2859896" flipH="1">
                <a:off x="6409034" y="2891823"/>
                <a:ext cx="1295400" cy="1533525"/>
              </a:xfrm>
              <a:prstGeom prst="rect">
                <a:avLst/>
              </a:prstGeom>
              <a:effectLst>
                <a:softEdge rad="38100"/>
              </a:effectLst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artisticChalkSketc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8880558">
                <a:off x="5835661" y="2204264"/>
                <a:ext cx="1295400" cy="1533525"/>
              </a:xfrm>
              <a:prstGeom prst="rect">
                <a:avLst/>
              </a:prstGeom>
              <a:effectLst>
                <a:softEdge rad="25400"/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1911966" y="2102886"/>
            <a:ext cx="715666" cy="715667"/>
            <a:chOff x="8192818" y="4056711"/>
            <a:chExt cx="991964" cy="991965"/>
          </a:xfrm>
        </p:grpSpPr>
        <p:sp>
          <p:nvSpPr>
            <p:cNvPr id="24" name="Oval 23"/>
            <p:cNvSpPr/>
            <p:nvPr/>
          </p:nvSpPr>
          <p:spPr>
            <a:xfrm>
              <a:off x="8312726" y="4150585"/>
              <a:ext cx="800101" cy="7577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0" name="Picture 16" descr="Image result for c++ logo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2818" y="4056711"/>
              <a:ext cx="991964" cy="991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4" name="Picture 20" descr="Image result for C logo programming langua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2" y="1315588"/>
            <a:ext cx="971553" cy="97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547685" y="355740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frontends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18228" y="3391846"/>
            <a:ext cx="2212940" cy="2103928"/>
            <a:chOff x="1143324" y="3493747"/>
            <a:chExt cx="2212940" cy="2103928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3324" y="3493747"/>
              <a:ext cx="2212940" cy="2103928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1923766" y="4813866"/>
              <a:ext cx="10294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LLVM IR</a:t>
              </a:r>
            </a:p>
          </p:txBody>
        </p:sp>
      </p:grp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lasticWrap/>
                    </a14:imgEffect>
                  </a14:imgLayer>
                </a14:imgProps>
              </a:ext>
            </a:extLst>
          </a:blip>
          <a:srcRect l="9747" t="2122" r="16828" b="78131"/>
          <a:stretch/>
        </p:blipFill>
        <p:spPr>
          <a:xfrm rot="21384675">
            <a:off x="-1011994" y="2745529"/>
            <a:ext cx="8784215" cy="433391"/>
          </a:xfrm>
          <a:prstGeom prst="ellipse">
            <a:avLst/>
          </a:prstGeom>
          <a:effectLst>
            <a:softEdge rad="177800"/>
          </a:effectLst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lasticWrap/>
                    </a14:imgEffect>
                  </a14:imgLayer>
                </a14:imgProps>
              </a:ext>
            </a:extLst>
          </a:blip>
          <a:srcRect l="9747" t="2122" r="16828" b="78131"/>
          <a:stretch/>
        </p:blipFill>
        <p:spPr>
          <a:xfrm rot="21384675">
            <a:off x="-1011994" y="789424"/>
            <a:ext cx="8784215" cy="433391"/>
          </a:xfrm>
          <a:prstGeom prst="ellipse">
            <a:avLst/>
          </a:prstGeom>
          <a:effectLst>
            <a:softEdge rad="177800"/>
          </a:effectLst>
        </p:spPr>
      </p:pic>
      <p:grpSp>
        <p:nvGrpSpPr>
          <p:cNvPr id="43" name="Group 42"/>
          <p:cNvGrpSpPr/>
          <p:nvPr/>
        </p:nvGrpSpPr>
        <p:grpSpPr>
          <a:xfrm>
            <a:off x="8997595" y="3323053"/>
            <a:ext cx="2981625" cy="2981625"/>
            <a:chOff x="9027611" y="3866828"/>
            <a:chExt cx="2981625" cy="2981625"/>
          </a:xfrm>
        </p:grpSpPr>
        <p:sp>
          <p:nvSpPr>
            <p:cNvPr id="44" name="Oval 43"/>
            <p:cNvSpPr/>
            <p:nvPr/>
          </p:nvSpPr>
          <p:spPr>
            <a:xfrm>
              <a:off x="9027611" y="3866828"/>
              <a:ext cx="2981625" cy="298162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546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915801" y="4887007"/>
              <a:ext cx="1219922" cy="1038746"/>
            </a:xfrm>
            <a:prstGeom prst="rect">
              <a:avLst/>
            </a:prstGeom>
            <a:solidFill>
              <a:srgbClr val="100052"/>
            </a:solidFill>
            <a:ln w="155575">
              <a:noFill/>
              <a:round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CC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01101001010100100001001101000110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9385972" y="4302222"/>
              <a:ext cx="2264899" cy="482119"/>
            </a:xfrm>
            <a:prstGeom prst="ellipse">
              <a:avLst/>
            </a:prstGeom>
            <a:solidFill>
              <a:schemeClr val="tx1">
                <a:alpha val="68000"/>
              </a:schemeClr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588520" y="4332216"/>
              <a:ext cx="1859805" cy="369332"/>
            </a:xfrm>
            <a:prstGeom prst="rect">
              <a:avLst/>
            </a:prstGeom>
            <a:noFill/>
            <a:effectLst>
              <a:softEdge rad="76200"/>
            </a:effec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machine 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714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92" y="1061486"/>
            <a:ext cx="4552950" cy="5543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861" y="1547261"/>
            <a:ext cx="5876925" cy="4572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476775" y="1061486"/>
            <a:ext cx="0" cy="5233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64143" y="885524"/>
            <a:ext cx="4552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8692" y="404982"/>
            <a:ext cx="2954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Sprite LLVM DSL code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91388" y="1061486"/>
            <a:ext cx="2954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LLVM IR output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01764" y="231006"/>
            <a:ext cx="295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Fibonacci Example</a:t>
            </a:r>
          </a:p>
        </p:txBody>
      </p:sp>
    </p:spTree>
    <p:extLst>
      <p:ext uri="{BB962C8B-B14F-4D97-AF65-F5344CB8AC3E}">
        <p14:creationId xmlns:p14="http://schemas.microsoft.com/office/powerpoint/2010/main" val="6342780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gear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05" y="2820339"/>
            <a:ext cx="4397174" cy="38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gear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401" y="-603716"/>
            <a:ext cx="4397174" cy="38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gear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842" y="-372611"/>
            <a:ext cx="4397174" cy="38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46718" y="301448"/>
            <a:ext cx="6479680" cy="769441"/>
          </a:xfrm>
          <a:prstGeom prst="rect">
            <a:avLst/>
          </a:prstGeom>
          <a:solidFill>
            <a:schemeClr val="tx1">
              <a:alpha val="73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The Sprite frontend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17077"/>
            <a:ext cx="7930662" cy="4675163"/>
          </a:xfrm>
          <a:solidFill>
            <a:schemeClr val="tx1">
              <a:alpha val="82000"/>
            </a:schemeClr>
          </a:solidFill>
          <a:effectLst>
            <a:softEdge rad="584200"/>
          </a:effectLst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1.  Convert to </a:t>
            </a:r>
            <a:r>
              <a:rPr lang="en-US" sz="2400" dirty="0" err="1"/>
              <a:t>FlatCurry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pPr lvl="1"/>
            <a:r>
              <a:rPr lang="en-US" sz="2000" dirty="0"/>
              <a:t>Makes the pattern-matching strategy </a:t>
            </a:r>
            <a:r>
              <a:rPr lang="en-US" sz="2800" dirty="0">
                <a:solidFill>
                  <a:srgbClr val="FF0000"/>
                </a:solidFill>
              </a:rPr>
              <a:t>explicit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Makes the representation </a:t>
            </a:r>
            <a:r>
              <a:rPr lang="en-US" sz="2800" dirty="0">
                <a:solidFill>
                  <a:srgbClr val="FF0000"/>
                </a:solidFill>
              </a:rPr>
              <a:t>uniform</a:t>
            </a:r>
            <a:r>
              <a:rPr lang="en-US" sz="2000" dirty="0"/>
              <a:t>.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2.  Compile to LLVM IR.</a:t>
            </a:r>
          </a:p>
          <a:p>
            <a:endParaRPr lang="en-US" sz="2400" dirty="0"/>
          </a:p>
          <a:p>
            <a:pPr lvl="1"/>
            <a:r>
              <a:rPr lang="en-US" sz="2000" dirty="0"/>
              <a:t>Defines the link from </a:t>
            </a:r>
            <a:r>
              <a:rPr lang="en-US" sz="2000" dirty="0" err="1"/>
              <a:t>FlatCurry</a:t>
            </a:r>
            <a:r>
              <a:rPr lang="en-US" sz="2000" dirty="0"/>
              <a:t> to LLVM IR.</a:t>
            </a:r>
          </a:p>
          <a:p>
            <a:pPr lvl="1"/>
            <a:r>
              <a:rPr lang="en-US" sz="2000" dirty="0"/>
              <a:t>Needs a </a:t>
            </a:r>
            <a:r>
              <a:rPr lang="en-US" dirty="0">
                <a:solidFill>
                  <a:srgbClr val="FF0000"/>
                </a:solidFill>
              </a:rPr>
              <a:t>data model </a:t>
            </a:r>
            <a:r>
              <a:rPr lang="en-US" sz="2000" dirty="0"/>
              <a:t>and </a:t>
            </a:r>
            <a:r>
              <a:rPr lang="en-US" dirty="0">
                <a:solidFill>
                  <a:srgbClr val="FF0000"/>
                </a:solidFill>
              </a:rPr>
              <a:t>evaluation strategy</a:t>
            </a:r>
            <a:r>
              <a:rPr lang="en-US" sz="2000" dirty="0"/>
              <a:t>.</a:t>
            </a:r>
          </a:p>
          <a:p>
            <a:endParaRPr lang="en-US" sz="24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30830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9706" y="3036400"/>
            <a:ext cx="5091077" cy="2074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Case Evaluation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Fingerprint Representation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84055" y="1696884"/>
            <a:ext cx="5091077" cy="1042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Implementation Topics</a:t>
            </a:r>
          </a:p>
        </p:txBody>
      </p:sp>
    </p:spTree>
    <p:extLst>
      <p:ext uri="{BB962C8B-B14F-4D97-AF65-F5344CB8AC3E}">
        <p14:creationId xmlns:p14="http://schemas.microsoft.com/office/powerpoint/2010/main" val="638398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9706" y="3036400"/>
            <a:ext cx="5091077" cy="2074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Case Evaluation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Fingerprint Representation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84055" y="1696884"/>
            <a:ext cx="5091077" cy="1042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Implementation Topics</a:t>
            </a:r>
          </a:p>
        </p:txBody>
      </p:sp>
    </p:spTree>
    <p:extLst>
      <p:ext uri="{BB962C8B-B14F-4D97-AF65-F5344CB8AC3E}">
        <p14:creationId xmlns:p14="http://schemas.microsoft.com/office/powerpoint/2010/main" val="795843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885825"/>
            <a:ext cx="74676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829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923172" y="5658910"/>
            <a:ext cx="4307713" cy="48724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 rot="21396740">
            <a:off x="854689" y="5376454"/>
            <a:ext cx="4307713" cy="48724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0" y="-41063"/>
            <a:ext cx="10222173" cy="2321455"/>
            <a:chOff x="0" y="-41063"/>
            <a:chExt cx="10222173" cy="232145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5021" y="1175492"/>
              <a:ext cx="5362575" cy="1104900"/>
            </a:xfrm>
            <a:prstGeom prst="rect">
              <a:avLst/>
            </a:prstGeom>
          </p:spPr>
        </p:pic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147017" y="272683"/>
              <a:ext cx="3203011" cy="6281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4800" b="1" dirty="0">
                  <a:solidFill>
                    <a:schemeClr val="accent1"/>
                  </a:solidFill>
                  <a:latin typeface="Bradley Hand ITC" panose="03070402050302030203" pitchFamily="66" charset="0"/>
                </a:rPr>
                <a:t>Source code</a:t>
              </a:r>
              <a:endParaRPr lang="en-US" i="1" dirty="0">
                <a:solidFill>
                  <a:schemeClr val="accent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025566"/>
              <a:ext cx="1022217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3518626" y="-41063"/>
              <a:ext cx="0" cy="15421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5162402" y="2755377"/>
            <a:ext cx="7147879" cy="4177684"/>
            <a:chOff x="5162402" y="2823617"/>
            <a:chExt cx="7147879" cy="41776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34752" y="3711506"/>
              <a:ext cx="5153025" cy="1743075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5162402" y="3675510"/>
              <a:ext cx="714787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6271515" y="2823617"/>
              <a:ext cx="5394316" cy="6281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4800" b="1" dirty="0" err="1">
                  <a:solidFill>
                    <a:schemeClr val="accent1"/>
                  </a:solidFill>
                  <a:latin typeface="Bradley Hand ITC" panose="03070402050302030203" pitchFamily="66" charset="0"/>
                </a:rPr>
                <a:t>FlatCurry</a:t>
              </a:r>
              <a:endParaRPr lang="en-US" i="1" dirty="0">
                <a:solidFill>
                  <a:schemeClr val="accent1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11122422" y="3370997"/>
              <a:ext cx="0" cy="36303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-95534" y="4145113"/>
            <a:ext cx="5595582" cy="3260790"/>
            <a:chOff x="-95534" y="3872155"/>
            <a:chExt cx="5595582" cy="32607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1471" y="4816030"/>
              <a:ext cx="4610100" cy="1724025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-95534" y="4660422"/>
              <a:ext cx="559558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9170" y="4326340"/>
              <a:ext cx="0" cy="28066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854689" y="3872155"/>
              <a:ext cx="4444681" cy="6281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4800" b="1" dirty="0">
                  <a:solidFill>
                    <a:schemeClr val="accent1"/>
                  </a:solidFill>
                  <a:latin typeface="Bradley Hand ITC" panose="03070402050302030203" pitchFamily="66" charset="0"/>
                </a:rPr>
                <a:t>Implementation</a:t>
              </a:r>
              <a:endParaRPr lang="en-US" i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96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4878" y="202832"/>
            <a:ext cx="4358781" cy="7182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What does </a:t>
            </a:r>
            <a:r>
              <a:rPr lang="en-US" sz="4400" dirty="0">
                <a:solidFill>
                  <a:schemeClr val="accent1"/>
                </a:solidFill>
              </a:rPr>
              <a:t>fair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/>
              <a:t>mean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862994" y="2178879"/>
            <a:ext cx="5426439" cy="957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No part of a computation is neglected </a:t>
            </a:r>
            <a:r>
              <a:rPr lang="en-US" sz="4000" dirty="0">
                <a:solidFill>
                  <a:schemeClr val="accent1"/>
                </a:solidFill>
              </a:rPr>
              <a:t>forever</a:t>
            </a:r>
            <a:r>
              <a:rPr lang="en-US" dirty="0"/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 trans="71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3898" r="12033"/>
          <a:stretch/>
        </p:blipFill>
        <p:spPr>
          <a:xfrm>
            <a:off x="7291754" y="-244718"/>
            <a:ext cx="5122986" cy="7373815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484619" y="5128648"/>
            <a:ext cx="6565886" cy="1374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i="1" dirty="0"/>
              <a:t>. . . which leads to completeness: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i="1" dirty="0">
                <a:solidFill>
                  <a:schemeClr val="accent1"/>
                </a:solidFill>
              </a:rPr>
              <a:t>any</a:t>
            </a:r>
            <a:r>
              <a:rPr lang="en-US" sz="2400" i="1" dirty="0"/>
              <a:t> result is </a:t>
            </a:r>
            <a:r>
              <a:rPr lang="en-US" sz="3600" i="1" dirty="0">
                <a:solidFill>
                  <a:schemeClr val="accent1"/>
                </a:solidFill>
              </a:rPr>
              <a:t>eventually</a:t>
            </a:r>
            <a:r>
              <a:rPr lang="en-US" sz="2400" i="1" dirty="0"/>
              <a:t> produced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i="1" dirty="0"/>
              <a:t>(given enough resources). 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9266" r="58581" b="12104"/>
          <a:stretch/>
        </p:blipFill>
        <p:spPr>
          <a:xfrm rot="20579092">
            <a:off x="3198354" y="3292070"/>
            <a:ext cx="1118354" cy="401860"/>
          </a:xfrm>
          <a:prstGeom prst="leftRightArrow">
            <a:avLst/>
          </a:prstGeom>
          <a:effectLst>
            <a:softEdge rad="127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37635"/>
          <a:stretch/>
        </p:blipFill>
        <p:spPr>
          <a:xfrm rot="21376835">
            <a:off x="1204242" y="3181423"/>
            <a:ext cx="3148356" cy="457200"/>
          </a:xfrm>
          <a:prstGeom prst="leftRightArrow">
            <a:avLst/>
          </a:prstGeom>
          <a:effectLst>
            <a:softEdge rad="127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0571" t="9885"/>
          <a:stretch/>
        </p:blipFill>
        <p:spPr>
          <a:xfrm rot="21440603">
            <a:off x="3366004" y="3401278"/>
            <a:ext cx="2495271" cy="412000"/>
          </a:xfrm>
          <a:prstGeom prst="leftRightArrow">
            <a:avLst/>
          </a:prstGeom>
          <a:effectLst>
            <a:softEdge rad="12700"/>
          </a:effectLst>
        </p:spPr>
      </p:pic>
      <p:sp>
        <p:nvSpPr>
          <p:cNvPr id="3" name="TextBox 2"/>
          <p:cNvSpPr txBox="1"/>
          <p:nvPr/>
        </p:nvSpPr>
        <p:spPr>
          <a:xfrm>
            <a:off x="10638692" y="6727195"/>
            <a:ext cx="16578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Source: Getty images</a:t>
            </a:r>
          </a:p>
        </p:txBody>
      </p:sp>
    </p:spTree>
    <p:extLst>
      <p:ext uri="{BB962C8B-B14F-4D97-AF65-F5344CB8AC3E}">
        <p14:creationId xmlns:p14="http://schemas.microsoft.com/office/powerpoint/2010/main" val="343122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216127" y="4538985"/>
            <a:ext cx="1777049" cy="3791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73" b="38018"/>
          <a:stretch/>
        </p:blipFill>
        <p:spPr>
          <a:xfrm>
            <a:off x="785861" y="3713547"/>
            <a:ext cx="7366737" cy="2411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0841" t="25947" r="32929" b="24764"/>
          <a:stretch/>
        </p:blipFill>
        <p:spPr>
          <a:xfrm>
            <a:off x="8871078" y="2278781"/>
            <a:ext cx="2483318" cy="230043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8508733" y="1868531"/>
            <a:ext cx="0" cy="31209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416392" y="455811"/>
            <a:ext cx="5350387" cy="2717968"/>
            <a:chOff x="1416392" y="455811"/>
            <a:chExt cx="5350387" cy="27179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t="-1" b="17780"/>
            <a:stretch/>
          </p:blipFill>
          <p:spPr>
            <a:xfrm>
              <a:off x="1797262" y="455811"/>
              <a:ext cx="4595096" cy="2573342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H="1">
              <a:off x="1416392" y="3173779"/>
              <a:ext cx="535038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54936" flipH="1">
            <a:off x="3749478" y="2788544"/>
            <a:ext cx="2550506" cy="1086325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124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9706" y="3036400"/>
            <a:ext cx="5091077" cy="2074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Case Evaluation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Fingerprint Representation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84055" y="1696884"/>
            <a:ext cx="5091077" cy="1042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Implementation Topics</a:t>
            </a:r>
          </a:p>
        </p:txBody>
      </p:sp>
    </p:spTree>
    <p:extLst>
      <p:ext uri="{BB962C8B-B14F-4D97-AF65-F5344CB8AC3E}">
        <p14:creationId xmlns:p14="http://schemas.microsoft.com/office/powerpoint/2010/main" val="331571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9706" y="3036400"/>
            <a:ext cx="5091077" cy="2074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Case Evaluation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Fingerprint Representation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84055" y="1696884"/>
            <a:ext cx="5091077" cy="1042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Implementation Topics</a:t>
            </a:r>
          </a:p>
        </p:txBody>
      </p:sp>
    </p:spTree>
    <p:extLst>
      <p:ext uri="{BB962C8B-B14F-4D97-AF65-F5344CB8AC3E}">
        <p14:creationId xmlns:p14="http://schemas.microsoft.com/office/powerpoint/2010/main" val="35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 Considerations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713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number of choices is </a:t>
            </a:r>
            <a:r>
              <a:rPr lang="en-US" sz="3200" dirty="0">
                <a:solidFill>
                  <a:schemeClr val="accent1"/>
                </a:solidFill>
              </a:rPr>
              <a:t>unbounded</a:t>
            </a:r>
            <a:r>
              <a:rPr lang="en-US" dirty="0"/>
              <a:t> (in principle).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entire fingerprint is </a:t>
            </a:r>
            <a:r>
              <a:rPr lang="en-US" sz="3600" dirty="0">
                <a:solidFill>
                  <a:schemeClr val="accent1"/>
                </a:solidFill>
              </a:rPr>
              <a:t>copied often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Insertions and lookups occur frequently.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31" t="942" r="2003" b="2151"/>
          <a:stretch/>
        </p:blipFill>
        <p:spPr>
          <a:xfrm>
            <a:off x="-1532" y="4109029"/>
            <a:ext cx="990043" cy="1418030"/>
          </a:xfrm>
          <a:prstGeom prst="ellipse">
            <a:avLst/>
          </a:prstGeom>
          <a:effectLst>
            <a:softEdge rad="762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431" t="942" r="2003" b="2151"/>
          <a:stretch/>
        </p:blipFill>
        <p:spPr>
          <a:xfrm>
            <a:off x="11822661" y="3496989"/>
            <a:ext cx="990043" cy="1418030"/>
          </a:xfrm>
          <a:prstGeom prst="ellipse">
            <a:avLst/>
          </a:prstGeom>
          <a:effectLst>
            <a:softEdge rad="762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31" t="942" r="2003" b="2151"/>
          <a:stretch/>
        </p:blipFill>
        <p:spPr>
          <a:xfrm>
            <a:off x="11670796" y="-163987"/>
            <a:ext cx="990043" cy="1418030"/>
          </a:xfrm>
          <a:prstGeom prst="ellipse">
            <a:avLst/>
          </a:prstGeom>
          <a:effectLst>
            <a:softEdge rad="762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431" t="942" r="2003" b="2151"/>
          <a:stretch/>
        </p:blipFill>
        <p:spPr>
          <a:xfrm>
            <a:off x="11093209" y="558533"/>
            <a:ext cx="990043" cy="1418030"/>
          </a:xfrm>
          <a:prstGeom prst="ellipse">
            <a:avLst/>
          </a:prstGeom>
          <a:effectLst>
            <a:softEdge rad="762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431" t="942" r="2003" b="2151"/>
          <a:stretch/>
        </p:blipFill>
        <p:spPr>
          <a:xfrm>
            <a:off x="-496553" y="1945611"/>
            <a:ext cx="990043" cy="1418030"/>
          </a:xfrm>
          <a:prstGeom prst="ellipse">
            <a:avLst/>
          </a:prstGeom>
          <a:effectLst>
            <a:softEdge rad="762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2431" t="942" r="2003" b="2151"/>
          <a:stretch/>
        </p:blipFill>
        <p:spPr>
          <a:xfrm>
            <a:off x="2850939" y="5706789"/>
            <a:ext cx="990043" cy="1418030"/>
          </a:xfrm>
          <a:prstGeom prst="ellipse">
            <a:avLst/>
          </a:prstGeom>
          <a:effectLst>
            <a:softEdge rad="762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2431" t="942" r="2003" b="2151"/>
          <a:stretch/>
        </p:blipFill>
        <p:spPr>
          <a:xfrm>
            <a:off x="9786170" y="-411358"/>
            <a:ext cx="990043" cy="1418030"/>
          </a:xfrm>
          <a:prstGeom prst="ellipse">
            <a:avLst/>
          </a:prstGeom>
          <a:effectLst>
            <a:softEdge rad="762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431" t="942" r="2003" b="2151"/>
          <a:stretch/>
        </p:blipFill>
        <p:spPr>
          <a:xfrm>
            <a:off x="9374321" y="4522285"/>
            <a:ext cx="990043" cy="1418030"/>
          </a:xfrm>
          <a:prstGeom prst="ellipse">
            <a:avLst/>
          </a:prstGeom>
          <a:effectLst>
            <a:softEdge rad="76200"/>
          </a:effectLst>
        </p:spPr>
      </p:pic>
      <p:sp>
        <p:nvSpPr>
          <p:cNvPr id="2" name="Rectangle 1"/>
          <p:cNvSpPr/>
          <p:nvPr/>
        </p:nvSpPr>
        <p:spPr>
          <a:xfrm>
            <a:off x="-1208476" y="312222"/>
            <a:ext cx="152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unbounded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050466" y="3976255"/>
            <a:ext cx="7370618" cy="1498143"/>
            <a:chOff x="2258291" y="3976255"/>
            <a:chExt cx="7370618" cy="1498143"/>
          </a:xfrm>
        </p:grpSpPr>
        <p:sp>
          <p:nvSpPr>
            <p:cNvPr id="3" name="Rectangle 2"/>
            <p:cNvSpPr/>
            <p:nvPr/>
          </p:nvSpPr>
          <p:spPr>
            <a:xfrm>
              <a:off x="2557645" y="4089403"/>
              <a:ext cx="6932719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endParaRPr lang="en-US" sz="2800" dirty="0">
                <a:solidFill>
                  <a:schemeClr val="bg1"/>
                </a:solidFill>
              </a:endParaRPr>
            </a:p>
            <a:p>
              <a:r>
                <a:rPr lang="en-US" sz="2800" dirty="0">
                  <a:solidFill>
                    <a:schemeClr val="bg1"/>
                  </a:solidFill>
                </a:rPr>
                <a:t>Also, the fingerprint should be efficient for large and small programs.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258291" y="3976255"/>
              <a:ext cx="737061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224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/>
          <p:cNvSpPr/>
          <p:nvPr/>
        </p:nvSpPr>
        <p:spPr>
          <a:xfrm rot="20900724">
            <a:off x="8919744" y="5673344"/>
            <a:ext cx="1014390" cy="48724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 rot="21396740">
            <a:off x="572195" y="6283355"/>
            <a:ext cx="3019171" cy="48724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34754" y="492636"/>
            <a:ext cx="12493592" cy="1358008"/>
          </a:xfrm>
          <a:prstGeom prst="rect">
            <a:avLst/>
          </a:prstGeom>
          <a:solidFill>
            <a:srgbClr val="0E004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4213540" y="695837"/>
            <a:ext cx="1221733" cy="1303272"/>
            <a:chOff x="4213540" y="651769"/>
            <a:chExt cx="1221733" cy="1303272"/>
          </a:xfrm>
        </p:grpSpPr>
        <p:sp>
          <p:nvSpPr>
            <p:cNvPr id="9" name="Rounded Rectangle 8"/>
            <p:cNvSpPr/>
            <p:nvPr/>
          </p:nvSpPr>
          <p:spPr>
            <a:xfrm>
              <a:off x="4213540" y="651769"/>
              <a:ext cx="957943" cy="95794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4061" t="-3961" r="-3376" b="-7347"/>
            <a:stretch/>
          </p:blipFill>
          <p:spPr>
            <a:xfrm>
              <a:off x="4890403" y="1157684"/>
              <a:ext cx="544870" cy="797357"/>
            </a:xfrm>
            <a:prstGeom prst="rect">
              <a:avLst/>
            </a:prstGeom>
            <a:ln w="273050">
              <a:noFill/>
            </a:ln>
            <a:effectLst>
              <a:softEdge rad="88900"/>
            </a:effectLst>
          </p:spPr>
        </p:pic>
      </p:grpSp>
      <p:sp>
        <p:nvSpPr>
          <p:cNvPr id="4" name="Rectangle 3"/>
          <p:cNvSpPr/>
          <p:nvPr/>
        </p:nvSpPr>
        <p:spPr>
          <a:xfrm>
            <a:off x="3000005" y="4525901"/>
            <a:ext cx="742368" cy="223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0..3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67619" y="4525900"/>
            <a:ext cx="742368" cy="223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0..3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73935" y="4525900"/>
            <a:ext cx="742368" cy="223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0..3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4930" y="4334318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 &lt;= 4</a:t>
            </a:r>
          </a:p>
        </p:txBody>
      </p:sp>
      <p:sp>
        <p:nvSpPr>
          <p:cNvPr id="85" name="TextBox 84"/>
          <p:cNvSpPr txBox="1"/>
          <p:nvPr/>
        </p:nvSpPr>
        <p:spPr>
          <a:xfrm rot="17111512">
            <a:off x="4316861" y="2069414"/>
            <a:ext cx="925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86" name="TextBox 85"/>
          <p:cNvSpPr txBox="1"/>
          <p:nvPr/>
        </p:nvSpPr>
        <p:spPr>
          <a:xfrm rot="17111512">
            <a:off x="7932759" y="2069414"/>
            <a:ext cx="925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87" name="TextBox 86"/>
          <p:cNvSpPr txBox="1"/>
          <p:nvPr/>
        </p:nvSpPr>
        <p:spPr>
          <a:xfrm rot="17111512">
            <a:off x="10058676" y="2069414"/>
            <a:ext cx="925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28007" y="3577704"/>
            <a:ext cx="9622484" cy="1171568"/>
            <a:chOff x="828007" y="3577704"/>
            <a:chExt cx="9622484" cy="1171568"/>
          </a:xfrm>
        </p:grpSpPr>
        <p:sp>
          <p:nvSpPr>
            <p:cNvPr id="24" name="Rectangle 23"/>
            <p:cNvSpPr/>
            <p:nvPr/>
          </p:nvSpPr>
          <p:spPr>
            <a:xfrm>
              <a:off x="3831596" y="4525901"/>
              <a:ext cx="742368" cy="2233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4..7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501806" y="4525900"/>
              <a:ext cx="742368" cy="2233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4..7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708123" y="4525900"/>
              <a:ext cx="742368" cy="2233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4..7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7085286" y="3770569"/>
              <a:ext cx="742368" cy="223371"/>
              <a:chOff x="3610050" y="4057014"/>
              <a:chExt cx="742368" cy="223371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3610050" y="4057014"/>
                <a:ext cx="742368" cy="22337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54" name="Straight Connector 53"/>
              <p:cNvCxnSpPr>
                <a:stCxn id="53" idx="0"/>
                <a:endCxn id="53" idx="2"/>
              </p:cNvCxnSpPr>
              <p:nvPr/>
            </p:nvCxnSpPr>
            <p:spPr>
              <a:xfrm>
                <a:off x="3981234" y="4057014"/>
                <a:ext cx="0" cy="22337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828007" y="3577704"/>
              <a:ext cx="14734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 &lt;= 8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431148" y="3770572"/>
              <a:ext cx="742368" cy="223371"/>
              <a:chOff x="3610050" y="4057014"/>
              <a:chExt cx="742368" cy="223371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3610050" y="4057014"/>
                <a:ext cx="742368" cy="22337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43" name="Straight Connector 42"/>
              <p:cNvCxnSpPr>
                <a:stCxn id="28" idx="0"/>
                <a:endCxn id="28" idx="2"/>
              </p:cNvCxnSpPr>
              <p:nvPr/>
            </p:nvCxnSpPr>
            <p:spPr>
              <a:xfrm>
                <a:off x="3981234" y="4057014"/>
                <a:ext cx="0" cy="22337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Arrow Connector 66"/>
            <p:cNvCxnSpPr/>
            <p:nvPr/>
          </p:nvCxnSpPr>
          <p:spPr>
            <a:xfrm flipH="1">
              <a:off x="3431148" y="4100924"/>
              <a:ext cx="146941" cy="32378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025061" y="4097722"/>
              <a:ext cx="146941" cy="32378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H="1">
              <a:off x="7096325" y="4100924"/>
              <a:ext cx="146941" cy="32378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7690238" y="4097722"/>
              <a:ext cx="146941" cy="32378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H="1">
              <a:off x="9305509" y="4100924"/>
              <a:ext cx="146941" cy="32378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9899422" y="4097722"/>
              <a:ext cx="146941" cy="32378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88"/>
            <p:cNvGrpSpPr/>
            <p:nvPr/>
          </p:nvGrpSpPr>
          <p:grpSpPr>
            <a:xfrm>
              <a:off x="9300144" y="3776359"/>
              <a:ext cx="742368" cy="223371"/>
              <a:chOff x="3610050" y="4057014"/>
              <a:chExt cx="742368" cy="223371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3610050" y="4057014"/>
                <a:ext cx="742368" cy="22337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91" name="Straight Connector 90"/>
              <p:cNvCxnSpPr>
                <a:stCxn id="90" idx="0"/>
                <a:endCxn id="90" idx="2"/>
              </p:cNvCxnSpPr>
              <p:nvPr/>
            </p:nvCxnSpPr>
            <p:spPr>
              <a:xfrm>
                <a:off x="3981234" y="4057014"/>
                <a:ext cx="0" cy="22337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/>
          <p:cNvGrpSpPr/>
          <p:nvPr/>
        </p:nvGrpSpPr>
        <p:grpSpPr>
          <a:xfrm>
            <a:off x="0" y="5174994"/>
            <a:ext cx="12358838" cy="1725810"/>
            <a:chOff x="0" y="5174994"/>
            <a:chExt cx="12358838" cy="1725810"/>
          </a:xfrm>
        </p:grpSpPr>
        <p:sp>
          <p:nvSpPr>
            <p:cNvPr id="93" name="TextBox 92"/>
            <p:cNvSpPr txBox="1"/>
            <p:nvPr/>
          </p:nvSpPr>
          <p:spPr>
            <a:xfrm>
              <a:off x="169490" y="5199585"/>
              <a:ext cx="1691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Optimizations</a:t>
              </a: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0" y="5558275"/>
              <a:ext cx="1235883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560437" y="5725066"/>
              <a:ext cx="559480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dirty="0">
                  <a:solidFill>
                    <a:schemeClr val="bg1"/>
                  </a:solidFill>
                </a:rPr>
                <a:t>Store all leafs in a static table (256 bytes).</a:t>
              </a:r>
            </a:p>
            <a:p>
              <a:pPr marL="342900" indent="-342900">
                <a:buAutoNum type="arabicPeriod"/>
              </a:pPr>
              <a:r>
                <a:rPr lang="en-US" dirty="0">
                  <a:solidFill>
                    <a:schemeClr val="bg1"/>
                  </a:solidFill>
                </a:rPr>
                <a:t>Expand trees lazily.</a:t>
              </a:r>
            </a:p>
            <a:p>
              <a:pPr marL="342900" indent="-342900">
                <a:buAutoNum type="arabicPeriod"/>
              </a:pPr>
              <a:r>
                <a:rPr lang="en-US" sz="2400" dirty="0">
                  <a:solidFill>
                    <a:schemeClr val="bg1"/>
                  </a:solidFill>
                </a:rPr>
                <a:t>COPY-ON-WRITE</a:t>
              </a:r>
              <a:r>
                <a:rPr lang="en-US" dirty="0">
                  <a:solidFill>
                    <a:schemeClr val="bg1"/>
                  </a:solidFill>
                </a:rPr>
                <a:t> semantic for branches.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781356" y="5174994"/>
              <a:ext cx="1452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Complexity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8172303" y="5700475"/>
                  <a:ext cx="1945597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Copy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  <a:p>
                  <a:r>
                    <a:rPr lang="en-US" dirty="0">
                      <a:solidFill>
                        <a:schemeClr val="bg1"/>
                      </a:solidFill>
                    </a:rPr>
                    <a:t>Insert	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  <a:p>
                  <a:r>
                    <a:rPr lang="en-US" dirty="0">
                      <a:solidFill>
                        <a:schemeClr val="bg1"/>
                      </a:solidFill>
                    </a:rPr>
                    <a:t>Lookup	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  <a:p>
                  <a:pPr marL="342900" indent="-342900">
                    <a:buAutoNum type="arabicPeriod"/>
                  </a:pP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2303" y="5700475"/>
                  <a:ext cx="1945597" cy="1200329"/>
                </a:xfrm>
                <a:prstGeom prst="rect">
                  <a:avLst/>
                </a:prstGeom>
                <a:blipFill>
                  <a:blip r:embed="rId3"/>
                  <a:stretch>
                    <a:fillRect l="-2821" t="-2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Group 116"/>
          <p:cNvGrpSpPr/>
          <p:nvPr/>
        </p:nvGrpSpPr>
        <p:grpSpPr>
          <a:xfrm>
            <a:off x="824929" y="2811371"/>
            <a:ext cx="10256744" cy="1937901"/>
            <a:chOff x="824929" y="2811371"/>
            <a:chExt cx="10256744" cy="1937901"/>
          </a:xfrm>
        </p:grpSpPr>
        <p:grpSp>
          <p:nvGrpSpPr>
            <p:cNvPr id="49" name="Group 48"/>
            <p:cNvGrpSpPr/>
            <p:nvPr/>
          </p:nvGrpSpPr>
          <p:grpSpPr>
            <a:xfrm>
              <a:off x="5091734" y="3770571"/>
              <a:ext cx="742368" cy="223371"/>
              <a:chOff x="3610050" y="4057014"/>
              <a:chExt cx="742368" cy="223371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3610050" y="4057014"/>
                <a:ext cx="742368" cy="22337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51" name="Straight Connector 50"/>
              <p:cNvCxnSpPr>
                <a:stCxn id="50" idx="0"/>
                <a:endCxn id="50" idx="2"/>
              </p:cNvCxnSpPr>
              <p:nvPr/>
            </p:nvCxnSpPr>
            <p:spPr>
              <a:xfrm>
                <a:off x="3981234" y="4057014"/>
                <a:ext cx="0" cy="22337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36"/>
            <p:cNvSpPr/>
            <p:nvPr/>
          </p:nvSpPr>
          <p:spPr>
            <a:xfrm>
              <a:off x="4663187" y="4525901"/>
              <a:ext cx="742368" cy="2233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8..11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494778" y="4525901"/>
              <a:ext cx="742368" cy="2233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12..16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H="1">
              <a:off x="5082860" y="4097722"/>
              <a:ext cx="146941" cy="32378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5687161" y="4097722"/>
              <a:ext cx="146941" cy="32378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6" name="Group 115"/>
            <p:cNvGrpSpPr/>
            <p:nvPr/>
          </p:nvGrpSpPr>
          <p:grpSpPr>
            <a:xfrm>
              <a:off x="824929" y="2811371"/>
              <a:ext cx="10256744" cy="1310027"/>
              <a:chOff x="824929" y="2811371"/>
              <a:chExt cx="10256744" cy="1310027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4252247" y="2977453"/>
                <a:ext cx="742368" cy="223371"/>
                <a:chOff x="3610050" y="4057014"/>
                <a:chExt cx="742368" cy="223371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3610050" y="4057014"/>
                  <a:ext cx="742368" cy="22337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48" name="Straight Connector 47"/>
                <p:cNvCxnSpPr>
                  <a:stCxn id="47" idx="0"/>
                  <a:endCxn id="47" idx="2"/>
                </p:cNvCxnSpPr>
                <p:nvPr/>
              </p:nvCxnSpPr>
              <p:spPr>
                <a:xfrm>
                  <a:off x="3981234" y="4057014"/>
                  <a:ext cx="0" cy="22337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TextBox 40"/>
              <p:cNvSpPr txBox="1"/>
              <p:nvPr/>
            </p:nvSpPr>
            <p:spPr>
              <a:xfrm>
                <a:off x="824929" y="2811371"/>
                <a:ext cx="16882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 &lt;= 16</a:t>
                </a: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7886216" y="2971939"/>
                <a:ext cx="742368" cy="223371"/>
                <a:chOff x="3610050" y="4057014"/>
                <a:chExt cx="742368" cy="223371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3610050" y="4057014"/>
                  <a:ext cx="742368" cy="22337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59" name="Straight Connector 58"/>
                <p:cNvCxnSpPr>
                  <a:stCxn id="58" idx="0"/>
                  <a:endCxn id="58" idx="2"/>
                </p:cNvCxnSpPr>
                <p:nvPr/>
              </p:nvCxnSpPr>
              <p:spPr>
                <a:xfrm>
                  <a:off x="3981234" y="4057014"/>
                  <a:ext cx="0" cy="22337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TextBox 59"/>
              <p:cNvSpPr txBox="1"/>
              <p:nvPr/>
            </p:nvSpPr>
            <p:spPr>
              <a:xfrm>
                <a:off x="8488833" y="3598178"/>
                <a:ext cx="3994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…</a:t>
                </a:r>
              </a:p>
            </p:txBody>
          </p:sp>
          <p:cxnSp>
            <p:nvCxnSpPr>
              <p:cNvPr id="69" name="Straight Arrow Connector 68"/>
              <p:cNvCxnSpPr/>
              <p:nvPr/>
            </p:nvCxnSpPr>
            <p:spPr>
              <a:xfrm flipH="1">
                <a:off x="4244949" y="3334591"/>
                <a:ext cx="146941" cy="32378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4887430" y="3334591"/>
                <a:ext cx="146941" cy="32378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H="1">
                <a:off x="7881444" y="3334591"/>
                <a:ext cx="146941" cy="32378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Group 78"/>
              <p:cNvGrpSpPr/>
              <p:nvPr/>
            </p:nvGrpSpPr>
            <p:grpSpPr>
              <a:xfrm>
                <a:off x="10079307" y="2971939"/>
                <a:ext cx="742368" cy="223371"/>
                <a:chOff x="3610050" y="4057014"/>
                <a:chExt cx="742368" cy="223371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3610050" y="4057014"/>
                  <a:ext cx="742368" cy="22337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81" name="Straight Connector 80"/>
                <p:cNvCxnSpPr>
                  <a:stCxn id="80" idx="0"/>
                  <a:endCxn id="80" idx="2"/>
                </p:cNvCxnSpPr>
                <p:nvPr/>
              </p:nvCxnSpPr>
              <p:spPr>
                <a:xfrm>
                  <a:off x="3981234" y="4057014"/>
                  <a:ext cx="0" cy="22337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2" name="Straight Arrow Connector 81"/>
              <p:cNvCxnSpPr/>
              <p:nvPr/>
            </p:nvCxnSpPr>
            <p:spPr>
              <a:xfrm flipH="1">
                <a:off x="10074535" y="3334591"/>
                <a:ext cx="146941" cy="32378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/>
              <p:nvPr/>
            </p:nvCxnSpPr>
            <p:spPr>
              <a:xfrm>
                <a:off x="8525252" y="3337078"/>
                <a:ext cx="146941" cy="32378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/>
            </p:nvSpPr>
            <p:spPr>
              <a:xfrm>
                <a:off x="10682205" y="3598178"/>
                <a:ext cx="3994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…</a:t>
                </a:r>
              </a:p>
            </p:txBody>
          </p:sp>
          <p:cxnSp>
            <p:nvCxnSpPr>
              <p:cNvPr id="115" name="Straight Arrow Connector 114"/>
              <p:cNvCxnSpPr/>
              <p:nvPr/>
            </p:nvCxnSpPr>
            <p:spPr>
              <a:xfrm>
                <a:off x="10718624" y="3337078"/>
                <a:ext cx="146941" cy="32378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9" name="Group 118"/>
          <p:cNvGrpSpPr/>
          <p:nvPr/>
        </p:nvGrpSpPr>
        <p:grpSpPr>
          <a:xfrm>
            <a:off x="7872990" y="692634"/>
            <a:ext cx="1221733" cy="1303272"/>
            <a:chOff x="4213540" y="651769"/>
            <a:chExt cx="1221733" cy="1303272"/>
          </a:xfrm>
        </p:grpSpPr>
        <p:sp>
          <p:nvSpPr>
            <p:cNvPr id="120" name="Rounded Rectangle 119"/>
            <p:cNvSpPr/>
            <p:nvPr/>
          </p:nvSpPr>
          <p:spPr>
            <a:xfrm>
              <a:off x="4213540" y="651769"/>
              <a:ext cx="957943" cy="95794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4061" t="-3961" r="-3376" b="-7347"/>
            <a:stretch/>
          </p:blipFill>
          <p:spPr>
            <a:xfrm>
              <a:off x="4890403" y="1157684"/>
              <a:ext cx="544870" cy="797357"/>
            </a:xfrm>
            <a:prstGeom prst="rect">
              <a:avLst/>
            </a:prstGeom>
            <a:ln w="273050">
              <a:noFill/>
            </a:ln>
            <a:effectLst>
              <a:softEdge rad="88900"/>
            </a:effectLst>
          </p:spPr>
        </p:pic>
      </p:grpSp>
      <p:grpSp>
        <p:nvGrpSpPr>
          <p:cNvPr id="122" name="Group 121"/>
          <p:cNvGrpSpPr/>
          <p:nvPr/>
        </p:nvGrpSpPr>
        <p:grpSpPr>
          <a:xfrm>
            <a:off x="9972892" y="690724"/>
            <a:ext cx="1221733" cy="1303272"/>
            <a:chOff x="4213540" y="651769"/>
            <a:chExt cx="1221733" cy="1303272"/>
          </a:xfrm>
        </p:grpSpPr>
        <p:sp>
          <p:nvSpPr>
            <p:cNvPr id="123" name="Rounded Rectangle 122"/>
            <p:cNvSpPr/>
            <p:nvPr/>
          </p:nvSpPr>
          <p:spPr>
            <a:xfrm>
              <a:off x="4213540" y="651769"/>
              <a:ext cx="957943" cy="95794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4" name="Picture 12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4061" t="-3961" r="-3376" b="-7347"/>
            <a:stretch/>
          </p:blipFill>
          <p:spPr>
            <a:xfrm>
              <a:off x="4890403" y="1157684"/>
              <a:ext cx="544870" cy="797357"/>
            </a:xfrm>
            <a:prstGeom prst="rect">
              <a:avLst/>
            </a:prstGeom>
            <a:ln w="273050">
              <a:noFill/>
            </a:ln>
            <a:effectLst>
              <a:softEdge rad="88900"/>
            </a:effectLst>
          </p:spPr>
        </p:pic>
      </p:grpSp>
      <p:sp>
        <p:nvSpPr>
          <p:cNvPr id="84" name="Rectangle 83"/>
          <p:cNvSpPr/>
          <p:nvPr/>
        </p:nvSpPr>
        <p:spPr>
          <a:xfrm>
            <a:off x="359770" y="717672"/>
            <a:ext cx="3764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Solution: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Uniform-depth trees</a:t>
            </a:r>
          </a:p>
        </p:txBody>
      </p:sp>
    </p:spTree>
    <p:extLst>
      <p:ext uri="{BB962C8B-B14F-4D97-AF65-F5344CB8AC3E}">
        <p14:creationId xmlns:p14="http://schemas.microsoft.com/office/powerpoint/2010/main" val="284473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396740">
            <a:off x="4486903" y="1688830"/>
            <a:ext cx="1443000" cy="48724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21396740">
            <a:off x="4486780" y="2943116"/>
            <a:ext cx="1583345" cy="48724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21396740">
            <a:off x="4486902" y="4840328"/>
            <a:ext cx="1443000" cy="48724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767" y="1781558"/>
            <a:ext cx="8169925" cy="45641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MCC – Implements Curry as </a:t>
            </a:r>
            <a:r>
              <a:rPr lang="en-US" dirty="0">
                <a:solidFill>
                  <a:schemeClr val="accent1"/>
                </a:solidFill>
              </a:rPr>
              <a:t>C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Uses backtracking.</a:t>
            </a:r>
          </a:p>
          <a:p>
            <a:pPr lvl="1"/>
            <a:r>
              <a:rPr lang="en-US" dirty="0"/>
              <a:t>Very fast, but not complete.</a:t>
            </a:r>
          </a:p>
          <a:p>
            <a:pPr marL="0" indent="0">
              <a:buNone/>
            </a:pPr>
            <a:r>
              <a:rPr lang="en-US" dirty="0"/>
              <a:t>PAKCS – Translates Curry to </a:t>
            </a:r>
            <a:r>
              <a:rPr lang="en-US" dirty="0">
                <a:solidFill>
                  <a:schemeClr val="accent1"/>
                </a:solidFill>
              </a:rPr>
              <a:t>Prolog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Uses backtracking.</a:t>
            </a:r>
          </a:p>
          <a:p>
            <a:pPr lvl="1"/>
            <a:r>
              <a:rPr lang="en-US" dirty="0"/>
              <a:t>Relies on built-in search for non-determinism.</a:t>
            </a:r>
          </a:p>
          <a:p>
            <a:pPr lvl="1"/>
            <a:r>
              <a:rPr lang="en-US" dirty="0"/>
              <a:t>No control over the search strategy.</a:t>
            </a:r>
          </a:p>
          <a:p>
            <a:pPr lvl="1"/>
            <a:r>
              <a:rPr lang="en-US" dirty="0"/>
              <a:t>Must simulate functional features.</a:t>
            </a:r>
          </a:p>
          <a:p>
            <a:pPr marL="0" indent="0">
              <a:buNone/>
            </a:pPr>
            <a:r>
              <a:rPr lang="en-US" dirty="0"/>
              <a:t>KiCS2 – Translates Curry to </a:t>
            </a:r>
            <a:r>
              <a:rPr lang="en-US" dirty="0">
                <a:solidFill>
                  <a:schemeClr val="accent1"/>
                </a:solidFill>
              </a:rPr>
              <a:t>Haskell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Uses pull-tabbing.</a:t>
            </a:r>
          </a:p>
          <a:p>
            <a:pPr lvl="1"/>
            <a:r>
              <a:rPr lang="en-US" dirty="0"/>
              <a:t>Must simulate logic features.</a:t>
            </a:r>
          </a:p>
          <a:p>
            <a:pPr lvl="1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14665" y="2299966"/>
            <a:ext cx="3492984" cy="2258069"/>
            <a:chOff x="660175" y="1708085"/>
            <a:chExt cx="3492984" cy="2258069"/>
          </a:xfrm>
        </p:grpSpPr>
        <p:grpSp>
          <p:nvGrpSpPr>
            <p:cNvPr id="9" name="Group 8"/>
            <p:cNvGrpSpPr/>
            <p:nvPr/>
          </p:nvGrpSpPr>
          <p:grpSpPr>
            <a:xfrm>
              <a:off x="660175" y="1708085"/>
              <a:ext cx="3485677" cy="2258069"/>
              <a:chOff x="5455592" y="1756807"/>
              <a:chExt cx="3485677" cy="2258069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2729" y="1756807"/>
                <a:ext cx="1076452" cy="1251960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5455592" y="1908856"/>
                <a:ext cx="3485677" cy="2106020"/>
                <a:chOff x="7729407" y="985663"/>
                <a:chExt cx="3485677" cy="2106020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29407" y="2099741"/>
                  <a:ext cx="2675793" cy="991942"/>
                </a:xfrm>
                <a:prstGeom prst="rect">
                  <a:avLst/>
                </a:prstGeom>
              </p:spPr>
            </p:pic>
            <p:grpSp>
              <p:nvGrpSpPr>
                <p:cNvPr id="17" name="Group 16"/>
                <p:cNvGrpSpPr/>
                <p:nvPr/>
              </p:nvGrpSpPr>
              <p:grpSpPr>
                <a:xfrm>
                  <a:off x="9227248" y="985663"/>
                  <a:ext cx="1987836" cy="2102021"/>
                  <a:chOff x="5716598" y="2323327"/>
                  <a:chExt cx="1987836" cy="2102021"/>
                </a:xfrm>
              </p:grpSpPr>
              <p:pic>
                <p:nvPicPr>
                  <p:cNvPr id="18" name="Picture 17"/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000000"/>
                      </a:clrFrom>
                      <a:clrTo>
                        <a:srgbClr val="000000">
                          <a:alpha val="0"/>
                        </a:srgbClr>
                      </a:clrTo>
                    </a:clrChange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artisticChalkSketch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2859896" flipH="1">
                    <a:off x="6409034" y="2891823"/>
                    <a:ext cx="1295400" cy="1533525"/>
                  </a:xfrm>
                  <a:prstGeom prst="rect">
                    <a:avLst/>
                  </a:prstGeom>
                  <a:effectLst>
                    <a:softEdge rad="38100"/>
                  </a:effectLst>
                </p:spPr>
              </p:pic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000000"/>
                      </a:clrFrom>
                      <a:clrTo>
                        <a:srgbClr val="000000">
                          <a:alpha val="0"/>
                        </a:srgbClr>
                      </a:clrTo>
                    </a:clrChange>
                    <a:duotone>
                      <a:prstClr val="black"/>
                      <a:schemeClr val="accent5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artisticChalkSketch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8880558">
                    <a:off x="5835661" y="2204264"/>
                    <a:ext cx="1295400" cy="1533525"/>
                  </a:xfrm>
                  <a:prstGeom prst="rect">
                    <a:avLst/>
                  </a:prstGeom>
                  <a:effectLst>
                    <a:softEdge rad="25400"/>
                  </a:effectLst>
                </p:spPr>
              </p:pic>
            </p:grpSp>
          </p:grp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82" y="2969347"/>
              <a:ext cx="2675793" cy="991942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165323" y="1855269"/>
              <a:ext cx="1987836" cy="2102021"/>
              <a:chOff x="5716598" y="2323327"/>
              <a:chExt cx="1987836" cy="210202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ChalkSketc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2859896" flipH="1">
                <a:off x="6409034" y="2891823"/>
                <a:ext cx="1295400" cy="1533525"/>
              </a:xfrm>
              <a:prstGeom prst="rect">
                <a:avLst/>
              </a:prstGeom>
              <a:effectLst>
                <a:softEdge rad="38100"/>
              </a:effec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ChalkSketc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8880558">
                <a:off x="5835661" y="2204264"/>
                <a:ext cx="1295400" cy="1533525"/>
              </a:xfrm>
              <a:prstGeom prst="rect">
                <a:avLst/>
              </a:prstGeom>
              <a:effectLst>
                <a:softEdge rad="254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128462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774" y="337479"/>
            <a:ext cx="3273836" cy="6212362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91722" y="325286"/>
            <a:ext cx="2347419" cy="523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Benchmarks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46" y="843916"/>
            <a:ext cx="7023157" cy="55176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88528" y="4947386"/>
            <a:ext cx="21852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Factor of Change</a:t>
            </a:r>
          </a:p>
          <a:p>
            <a:pPr algn="ctr"/>
            <a:r>
              <a:rPr lang="en-US" sz="1200" dirty="0"/>
              <a:t>(less means Sprite is faster)</a:t>
            </a:r>
          </a:p>
        </p:txBody>
      </p:sp>
    </p:spTree>
    <p:extLst>
      <p:ext uri="{BB962C8B-B14F-4D97-AF65-F5344CB8AC3E}">
        <p14:creationId xmlns:p14="http://schemas.microsoft.com/office/powerpoint/2010/main" val="87020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1854" y="2861263"/>
            <a:ext cx="4432603" cy="48724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4943"/>
            <a:ext cx="10515600" cy="1325563"/>
          </a:xfrm>
        </p:spPr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Insert a pre-LLVM optimization pass to leverage GHC: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LOIS </a:t>
            </a:r>
            <a:r>
              <a:rPr lang="en-US" dirty="0">
                <a:sym typeface="Wingdings" panose="05000000000000000000" pitchFamily="2" charset="2"/>
              </a:rPr>
              <a:t> GHC Core  GHC Core  LOIS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Idea: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Declare choices as external functions that GHC cannot optimize.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Extract optimized GHC core.</a:t>
            </a:r>
          </a:p>
        </p:txBody>
      </p:sp>
    </p:spTree>
    <p:extLst>
      <p:ext uri="{BB962C8B-B14F-4D97-AF65-F5344CB8AC3E}">
        <p14:creationId xmlns:p14="http://schemas.microsoft.com/office/powerpoint/2010/main" val="36868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317" y="352712"/>
            <a:ext cx="3145604" cy="901488"/>
          </a:xfrm>
        </p:spPr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1384" y="1999669"/>
            <a:ext cx="6240694" cy="81483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Sprite is a </a:t>
            </a:r>
            <a:r>
              <a:rPr lang="en-US" sz="3200" dirty="0">
                <a:solidFill>
                  <a:schemeClr val="accent1"/>
                </a:solidFill>
              </a:rPr>
              <a:t>new Curry compiler</a:t>
            </a:r>
            <a:r>
              <a:rPr lang="en-US" dirty="0"/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0770" y="1016216"/>
            <a:ext cx="2509293" cy="1582549"/>
            <a:chOff x="660175" y="1708085"/>
            <a:chExt cx="3492984" cy="2258069"/>
          </a:xfrm>
        </p:grpSpPr>
        <p:grpSp>
          <p:nvGrpSpPr>
            <p:cNvPr id="6" name="Group 5"/>
            <p:cNvGrpSpPr/>
            <p:nvPr/>
          </p:nvGrpSpPr>
          <p:grpSpPr>
            <a:xfrm>
              <a:off x="660175" y="1708085"/>
              <a:ext cx="3485677" cy="2258069"/>
              <a:chOff x="5455592" y="1756807"/>
              <a:chExt cx="3485677" cy="2258069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2729" y="1756807"/>
                <a:ext cx="1076452" cy="1251960"/>
              </a:xfrm>
              <a:prstGeom prst="rect">
                <a:avLst/>
              </a:prstGeom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5455592" y="1908856"/>
                <a:ext cx="3485677" cy="2106020"/>
                <a:chOff x="7729407" y="985663"/>
                <a:chExt cx="3485677" cy="2106020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29407" y="2099741"/>
                  <a:ext cx="2675793" cy="991942"/>
                </a:xfrm>
                <a:prstGeom prst="rect">
                  <a:avLst/>
                </a:prstGeom>
              </p:spPr>
            </p:pic>
            <p:grpSp>
              <p:nvGrpSpPr>
                <p:cNvPr id="14" name="Group 13"/>
                <p:cNvGrpSpPr/>
                <p:nvPr/>
              </p:nvGrpSpPr>
              <p:grpSpPr>
                <a:xfrm>
                  <a:off x="9227248" y="985663"/>
                  <a:ext cx="1987836" cy="2102021"/>
                  <a:chOff x="5716598" y="2323327"/>
                  <a:chExt cx="1987836" cy="2102021"/>
                </a:xfrm>
              </p:grpSpPr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000000"/>
                      </a:clrFrom>
                      <a:clrTo>
                        <a:srgbClr val="000000">
                          <a:alpha val="0"/>
                        </a:srgbClr>
                      </a:clrTo>
                    </a:clrChange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artisticChalkSketch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2859896" flipH="1">
                    <a:off x="6409034" y="2891823"/>
                    <a:ext cx="1295400" cy="1533525"/>
                  </a:xfrm>
                  <a:prstGeom prst="rect">
                    <a:avLst/>
                  </a:prstGeom>
                  <a:effectLst>
                    <a:softEdge rad="38100"/>
                  </a:effectLst>
                </p:spPr>
              </p:pic>
              <p:pic>
                <p:nvPicPr>
                  <p:cNvPr id="16" name="Picture 15"/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000000"/>
                      </a:clrFrom>
                      <a:clrTo>
                        <a:srgbClr val="000000">
                          <a:alpha val="0"/>
                        </a:srgbClr>
                      </a:clrTo>
                    </a:clrChange>
                    <a:duotone>
                      <a:prstClr val="black"/>
                      <a:schemeClr val="accent5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artisticChalkSketch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rot="18880558">
                    <a:off x="5835661" y="2204264"/>
                    <a:ext cx="1295400" cy="1533525"/>
                  </a:xfrm>
                  <a:prstGeom prst="rect">
                    <a:avLst/>
                  </a:prstGeom>
                  <a:effectLst>
                    <a:softEdge rad="25400"/>
                  </a:effectLst>
                </p:spPr>
              </p:pic>
            </p:grpSp>
          </p:grp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82" y="2969347"/>
              <a:ext cx="2675793" cy="991942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165323" y="1855269"/>
              <a:ext cx="1987836" cy="2102021"/>
              <a:chOff x="5716598" y="2323327"/>
              <a:chExt cx="1987836" cy="2102021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ChalkSketc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2859896" flipH="1">
                <a:off x="6409034" y="2891823"/>
                <a:ext cx="1295400" cy="1533525"/>
              </a:xfrm>
              <a:prstGeom prst="rect">
                <a:avLst/>
              </a:prstGeom>
              <a:effectLst>
                <a:softEdge rad="38100"/>
              </a:effec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ChalkSketc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8880558">
                <a:off x="5835661" y="2204264"/>
                <a:ext cx="1295400" cy="1533525"/>
              </a:xfrm>
              <a:prstGeom prst="rect">
                <a:avLst/>
              </a:prstGeom>
              <a:effectLst>
                <a:softEdge rad="25400"/>
              </a:effectLst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18658" y="2984188"/>
            <a:ext cx="3672726" cy="3672726"/>
            <a:chOff x="312299" y="170121"/>
            <a:chExt cx="3073606" cy="3073606"/>
          </a:xfrm>
        </p:grpSpPr>
        <p:sp>
          <p:nvSpPr>
            <p:cNvPr id="18" name="Oval 17"/>
            <p:cNvSpPr/>
            <p:nvPr/>
          </p:nvSpPr>
          <p:spPr>
            <a:xfrm>
              <a:off x="312299" y="170121"/>
              <a:ext cx="3073606" cy="3073606"/>
            </a:xfrm>
            <a:prstGeom prst="ellipse">
              <a:avLst/>
            </a:prstGeom>
            <a:gradFill flip="none" rotWithShape="1">
              <a:gsLst>
                <a:gs pos="2000">
                  <a:schemeClr val="bg1"/>
                </a:gs>
                <a:gs pos="33000">
                  <a:schemeClr val="accent6">
                    <a:lumMod val="20000"/>
                    <a:lumOff val="80000"/>
                    <a:alpha val="76000"/>
                  </a:schemeClr>
                </a:gs>
                <a:gs pos="60000">
                  <a:schemeClr val="accent6">
                    <a:lumMod val="50000"/>
                    <a:alpha val="15000"/>
                  </a:schemeClr>
                </a:gs>
                <a:gs pos="45000">
                  <a:schemeClr val="accent6">
                    <a:lumMod val="20000"/>
                    <a:lumOff val="80000"/>
                    <a:alpha val="45000"/>
                  </a:schemeClr>
                </a:gs>
                <a:gs pos="72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19" name="Picture 18" descr="http://llvm.org/img/LLVM-Logo-Derivative-4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476" y="303643"/>
              <a:ext cx="2143125" cy="2381250"/>
            </a:xfrm>
            <a:prstGeom prst="rect">
              <a:avLst/>
            </a:prstGeom>
            <a:noFill/>
            <a:effectLst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3691384" y="4577879"/>
            <a:ext cx="6747160" cy="577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Sprite uses </a:t>
            </a:r>
            <a:r>
              <a:rPr lang="en-US" sz="3200" dirty="0">
                <a:solidFill>
                  <a:schemeClr val="accent1"/>
                </a:solidFill>
              </a:rPr>
              <a:t>LLVM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for speed, simplicity.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91384" y="3328902"/>
            <a:ext cx="6165470" cy="73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Sprite implements the </a:t>
            </a:r>
            <a:r>
              <a:rPr lang="en-US" sz="3200" dirty="0">
                <a:solidFill>
                  <a:schemeClr val="accent1"/>
                </a:solidFill>
              </a:rPr>
              <a:t>Fair Scheme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5000" contrast="-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9913247" y="2680725"/>
            <a:ext cx="1781175" cy="1838325"/>
          </a:xfrm>
          <a:prstGeom prst="round2DiagRect">
            <a:avLst>
              <a:gd name="adj1" fmla="val 44354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3331396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284055" y="1696884"/>
            <a:ext cx="5091077" cy="1042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Fair Scheme Topics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30769" y="2978272"/>
            <a:ext cx="5091113" cy="20748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The Pull-Tab Transformation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Fair Evaluation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Consistent Evaluation</a:t>
            </a:r>
          </a:p>
        </p:txBody>
      </p:sp>
    </p:spTree>
    <p:extLst>
      <p:ext uri="{BB962C8B-B14F-4D97-AF65-F5344CB8AC3E}">
        <p14:creationId xmlns:p14="http://schemas.microsoft.com/office/powerpoint/2010/main" val="2030380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284055" y="1696884"/>
            <a:ext cx="5091077" cy="1042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Fair Scheme Topics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30769" y="2978272"/>
            <a:ext cx="5091113" cy="20748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The Pull-Tab Transformation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Fair Evaluation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Consistent Evaluation</a:t>
            </a:r>
          </a:p>
        </p:txBody>
      </p:sp>
    </p:spTree>
    <p:extLst>
      <p:ext uri="{BB962C8B-B14F-4D97-AF65-F5344CB8AC3E}">
        <p14:creationId xmlns:p14="http://schemas.microsoft.com/office/powerpoint/2010/main" val="1383100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7936212">
            <a:off x="8292733" y="-7097215"/>
            <a:ext cx="5505821" cy="120395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7936212">
            <a:off x="1043477" y="567746"/>
            <a:ext cx="5505821" cy="120395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573505" y="744420"/>
            <a:ext cx="11121190" cy="7160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In a </a:t>
            </a:r>
            <a:r>
              <a:rPr lang="en-US" sz="4000" dirty="0">
                <a:solidFill>
                  <a:schemeClr val="accent1"/>
                </a:solidFill>
              </a:rPr>
              <a:t>LOIS</a:t>
            </a:r>
            <a:r>
              <a:rPr lang="en-US" sz="3200" dirty="0"/>
              <a:t> system,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48707" y="1705711"/>
            <a:ext cx="5762818" cy="7160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all non-determinism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02214" y="2652167"/>
            <a:ext cx="8487509" cy="7160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is in the </a:t>
            </a:r>
            <a:r>
              <a:rPr lang="en-US" sz="4400" dirty="0">
                <a:solidFill>
                  <a:schemeClr val="accent1"/>
                </a:solidFill>
              </a:rPr>
              <a:t>choice</a:t>
            </a:r>
            <a:r>
              <a:rPr lang="en-US" sz="3200" dirty="0"/>
              <a:t> operator.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731" y="4396810"/>
            <a:ext cx="32287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n-US" sz="4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sz="4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 = a</a:t>
            </a:r>
          </a:p>
          <a:p>
            <a:r>
              <a:rPr lang="en-US" sz="4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n-US" sz="4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sz="4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 = b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-1019908" y="4349262"/>
            <a:ext cx="5580185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032738" y="3563819"/>
            <a:ext cx="0" cy="248528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1103756" y="902677"/>
            <a:ext cx="1" cy="1184515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-433754" y="4136193"/>
            <a:ext cx="1709743" cy="1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38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 rot="12155230">
            <a:off x="1173605" y="424143"/>
            <a:ext cx="13052508" cy="7698925"/>
          </a:xfrm>
          <a:prstGeom prst="rightArrow">
            <a:avLst>
              <a:gd name="adj1" fmla="val 50000"/>
              <a:gd name="adj2" fmla="val 136704"/>
            </a:avLst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54000">
                <a:schemeClr val="tx1">
                  <a:alpha val="18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647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505" y="744420"/>
            <a:ext cx="11121190" cy="716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Pull-tabbing provides a </a:t>
            </a:r>
            <a:r>
              <a:rPr lang="en-US" sz="3600" dirty="0">
                <a:solidFill>
                  <a:schemeClr val="accent1"/>
                </a:solidFill>
              </a:rPr>
              <a:t>structural</a:t>
            </a:r>
            <a:r>
              <a:rPr lang="en-US" sz="2400" dirty="0"/>
              <a:t> representation of non-determinism.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4990" y="4823623"/>
            <a:ext cx="38138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parallelizable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3801" y="5636114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</a:rPr>
              <a:t>local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3473" y="2503428"/>
            <a:ext cx="41601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easy</a:t>
            </a:r>
            <a:r>
              <a:rPr lang="en-US" sz="2000" dirty="0">
                <a:solidFill>
                  <a:schemeClr val="bg1"/>
                </a:solidFill>
              </a:rPr>
              <a:t>to implement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9083" y="3906672"/>
            <a:ext cx="2400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efficient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61804" y="3425191"/>
            <a:ext cx="2363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5353FF"/>
                </a:solidFill>
              </a:rPr>
              <a:t>correct</a:t>
            </a:r>
            <a:endParaRPr lang="en-US" sz="3200" dirty="0">
              <a:solidFill>
                <a:srgbClr val="5353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08855" y="4634483"/>
            <a:ext cx="1669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stepwise</a:t>
            </a:r>
          </a:p>
        </p:txBody>
      </p:sp>
    </p:spTree>
    <p:extLst>
      <p:ext uri="{BB962C8B-B14F-4D97-AF65-F5344CB8AC3E}">
        <p14:creationId xmlns:p14="http://schemas.microsoft.com/office/powerpoint/2010/main" val="114418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3F3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3F3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3F3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Custom 4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F53F3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53F3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3247</TotalTime>
  <Words>1024</Words>
  <Application>Microsoft Office PowerPoint</Application>
  <PresentationFormat>Widescreen</PresentationFormat>
  <Paragraphs>354</Paragraphs>
  <Slides>58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58</vt:i4>
      </vt:variant>
    </vt:vector>
  </HeadingPairs>
  <TitlesOfParts>
    <vt:vector size="73" baseType="lpstr">
      <vt:lpstr>Arial</vt:lpstr>
      <vt:lpstr>Bell MT</vt:lpstr>
      <vt:lpstr>Bradley Hand ITC</vt:lpstr>
      <vt:lpstr>Calibri</vt:lpstr>
      <vt:lpstr>Calibri Light</vt:lpstr>
      <vt:lpstr>Cambria Math</vt:lpstr>
      <vt:lpstr>Century Gothic</vt:lpstr>
      <vt:lpstr>Consolas</vt:lpstr>
      <vt:lpstr>Courier New</vt:lpstr>
      <vt:lpstr>Wingdings</vt:lpstr>
      <vt:lpstr>Office Theme</vt:lpstr>
      <vt:lpstr>3_Custom Design</vt:lpstr>
      <vt:lpstr>1_Custom Design</vt:lpstr>
      <vt:lpstr>2_Custom Design</vt:lpstr>
      <vt:lpstr>Custom Design</vt:lpstr>
      <vt:lpstr>A New Functional-Logic Compiler for Curry: Sprite</vt:lpstr>
      <vt:lpstr>PowerPoint Presentation</vt:lpstr>
      <vt:lpstr>PowerPoint Presentation</vt:lpstr>
      <vt:lpstr>The Fair Scheme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</vt:lpstr>
      <vt:lpstr>PowerPoint Presentation</vt:lpstr>
      <vt:lpstr>PowerPoint Presentation</vt:lpstr>
      <vt:lpstr>PowerPoint Presentation</vt:lpstr>
      <vt:lpstr>Let’s use LLVM!</vt:lpstr>
      <vt:lpstr>Let’s use LLVM!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Fingerprint Considerations</vt:lpstr>
      <vt:lpstr>PowerPoint Presentation</vt:lpstr>
      <vt:lpstr>PowerPoint Presentation</vt:lpstr>
      <vt:lpstr>PowerPoint Presentation</vt:lpstr>
      <vt:lpstr>Future work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Functional-Logic Compiler for Curry: Sprite</dc:title>
  <dc:creator>Andy Jost</dc:creator>
  <cp:lastModifiedBy>Andy Jost</cp:lastModifiedBy>
  <cp:revision>652</cp:revision>
  <dcterms:created xsi:type="dcterms:W3CDTF">2016-08-24T15:12:43Z</dcterms:created>
  <dcterms:modified xsi:type="dcterms:W3CDTF">2016-09-07T06:38:04Z</dcterms:modified>
</cp:coreProperties>
</file>