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8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t>5/26/2009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t>5/26/2009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t>5/26/2009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t>5/26/2009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t>5/26/2009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t>5/26/2009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t>5/26/2009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t>5/26/2009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t>5/26/2009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t>5/26/2009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t>5/26/2009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D4421-EA54-4875-99DF-CAEA44E9EDAA}" type="datetimeFigureOut">
              <a:rPr lang="en-US" smtClean="0"/>
              <a:t>5/26/2009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F40C5-847E-4C8C-85AA-D1C5170F96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Grab Bag of Interesting Stuff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Functor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 =&gt;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Functor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(Tree2 t) where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 (Tip x) = Tip(f x)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 (Node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= Node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f)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Monad Class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class Monad m where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(&gt;&gt;=)  :: m a -&gt; (a -&gt; m b) -&gt; m 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(&gt;&gt;)   :: m a -&gt; m b -&gt; m 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return :: a -&gt; m 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fail   :: String -&gt; m 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p &gt;&gt; q  = p &gt;&gt;= \ _ -&gt; q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fail s  = error 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111620" name="AutoShape 4"/>
          <p:cNvSpPr>
            <a:spLocks noChangeArrowheads="1"/>
          </p:cNvSpPr>
          <p:nvPr/>
        </p:nvSpPr>
        <p:spPr bwMode="auto">
          <a:xfrm>
            <a:off x="6705600" y="609600"/>
            <a:ext cx="1828800" cy="762000"/>
          </a:xfrm>
          <a:prstGeom prst="wedgeRoundRectCallout">
            <a:avLst>
              <a:gd name="adj1" fmla="val -62935"/>
              <a:gd name="adj2" fmla="val 95833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Note m is a</a:t>
            </a:r>
          </a:p>
          <a:p>
            <a:pPr algn="ctr"/>
            <a:r>
              <a:rPr lang="en-US"/>
              <a:t>type constructor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Monad functions</a:t>
            </a:r>
          </a:p>
        </p:txBody>
      </p:sp>
      <p:sp>
        <p:nvSpPr>
          <p:cNvPr id="1239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1800" b="1" dirty="0">
                <a:latin typeface="Courier New" pitchFamily="49" charset="0"/>
              </a:rPr>
              <a:t>sequence       :: Monad m =&gt; [m a] -&gt; m [a] </a:t>
            </a:r>
          </a:p>
          <a:p>
            <a:pPr>
              <a:buFontTx/>
              <a:buNone/>
            </a:pPr>
            <a:r>
              <a:rPr lang="en-US" sz="1800" b="1" dirty="0">
                <a:latin typeface="Courier New" pitchFamily="49" charset="0"/>
              </a:rPr>
              <a:t>sequence       =  </a:t>
            </a:r>
            <a:r>
              <a:rPr lang="en-US" sz="1800" b="1" dirty="0" err="1">
                <a:latin typeface="Courier New" pitchFamily="49" charset="0"/>
              </a:rPr>
              <a:t>foldr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mcons</a:t>
            </a:r>
            <a:r>
              <a:rPr lang="en-US" sz="1800" b="1" dirty="0">
                <a:latin typeface="Courier New" pitchFamily="49" charset="0"/>
              </a:rPr>
              <a:t> (return [])</a:t>
            </a:r>
          </a:p>
          <a:p>
            <a:pPr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where </a:t>
            </a:r>
            <a:r>
              <a:rPr lang="en-US" sz="1800" b="1" dirty="0" err="1">
                <a:latin typeface="Courier New" pitchFamily="49" charset="0"/>
              </a:rPr>
              <a:t>mcons</a:t>
            </a:r>
            <a:r>
              <a:rPr lang="en-US" sz="1800" b="1" dirty="0">
                <a:latin typeface="Courier New" pitchFamily="49" charset="0"/>
              </a:rPr>
              <a:t> p q = do x  &lt;- p</a:t>
            </a:r>
          </a:p>
          <a:p>
            <a:pPr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                 </a:t>
            </a:r>
            <a:r>
              <a:rPr lang="en-US" sz="1800" b="1" dirty="0" err="1">
                <a:latin typeface="Courier New" pitchFamily="49" charset="0"/>
              </a:rPr>
              <a:t>xs</a:t>
            </a:r>
            <a:r>
              <a:rPr lang="en-US" sz="1800" b="1" dirty="0">
                <a:latin typeface="Courier New" pitchFamily="49" charset="0"/>
              </a:rPr>
              <a:t> &lt;- q</a:t>
            </a:r>
          </a:p>
          <a:p>
            <a:pPr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                 return (x:xs)</a:t>
            </a:r>
          </a:p>
          <a:p>
            <a:pPr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b="1" dirty="0">
                <a:latin typeface="Courier New" pitchFamily="49" charset="0"/>
              </a:rPr>
              <a:t>sequence_      :: Monad m =&gt; [m a] -&gt; m () </a:t>
            </a:r>
          </a:p>
          <a:p>
            <a:pPr>
              <a:buFontTx/>
              <a:buNone/>
            </a:pPr>
            <a:r>
              <a:rPr lang="en-US" sz="1800" b="1" dirty="0">
                <a:latin typeface="Courier New" pitchFamily="49" charset="0"/>
              </a:rPr>
              <a:t>sequence_      =  </a:t>
            </a:r>
            <a:r>
              <a:rPr lang="en-US" sz="1800" b="1" dirty="0" err="1">
                <a:latin typeface="Courier New" pitchFamily="49" charset="0"/>
              </a:rPr>
              <a:t>foldr</a:t>
            </a:r>
            <a:r>
              <a:rPr lang="en-US" sz="1800" b="1" dirty="0">
                <a:latin typeface="Courier New" pitchFamily="49" charset="0"/>
              </a:rPr>
              <a:t> (&gt;&gt;) (return ())</a:t>
            </a:r>
          </a:p>
          <a:p>
            <a:pPr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b="1" dirty="0" err="1">
                <a:latin typeface="Courier New" pitchFamily="49" charset="0"/>
              </a:rPr>
              <a:t>mapM</a:t>
            </a:r>
            <a:r>
              <a:rPr lang="en-US" sz="1800" b="1" dirty="0">
                <a:latin typeface="Courier New" pitchFamily="49" charset="0"/>
              </a:rPr>
              <a:t>             :: Monad m =&gt; (a -&gt; m b) -&gt; [a] -&gt; m [b]</a:t>
            </a:r>
          </a:p>
          <a:p>
            <a:pPr>
              <a:buFontTx/>
              <a:buNone/>
            </a:pPr>
            <a:r>
              <a:rPr lang="en-US" sz="1800" b="1" dirty="0" err="1">
                <a:latin typeface="Courier New" pitchFamily="49" charset="0"/>
              </a:rPr>
              <a:t>mapM</a:t>
            </a:r>
            <a:r>
              <a:rPr lang="en-US" sz="1800" b="1" dirty="0">
                <a:latin typeface="Courier New" pitchFamily="49" charset="0"/>
              </a:rPr>
              <a:t> f as        =  sequence (map f as)</a:t>
            </a:r>
          </a:p>
          <a:p>
            <a:pPr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b="1" dirty="0" err="1">
                <a:latin typeface="Courier New" pitchFamily="49" charset="0"/>
              </a:rPr>
              <a:t>mapM</a:t>
            </a:r>
            <a:r>
              <a:rPr lang="en-US" sz="1800" b="1" dirty="0">
                <a:latin typeface="Courier New" pitchFamily="49" charset="0"/>
              </a:rPr>
              <a:t>_            :: Monad m =&gt; (a -&gt; m b) -&gt; [a] -&gt; m ()</a:t>
            </a:r>
          </a:p>
          <a:p>
            <a:pPr>
              <a:buFontTx/>
              <a:buNone/>
            </a:pPr>
            <a:r>
              <a:rPr lang="en-US" sz="1800" b="1" dirty="0" err="1">
                <a:latin typeface="Courier New" pitchFamily="49" charset="0"/>
              </a:rPr>
              <a:t>mapM</a:t>
            </a:r>
            <a:r>
              <a:rPr lang="en-US" sz="1800" b="1" dirty="0">
                <a:latin typeface="Courier New" pitchFamily="49" charset="0"/>
              </a:rPr>
              <a:t>_ f as       =  sequence_ (map f as)</a:t>
            </a:r>
          </a:p>
          <a:p>
            <a:pPr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b="1" dirty="0">
                <a:latin typeface="Courier New" pitchFamily="49" charset="0"/>
              </a:rPr>
              <a:t>(=&lt;&lt;)            :: Monad m =&gt; (a -&gt; m b) -&gt; m a -&gt; m b</a:t>
            </a:r>
          </a:p>
          <a:p>
            <a:pPr>
              <a:buFontTx/>
              <a:buNone/>
            </a:pPr>
            <a:r>
              <a:rPr lang="en-US" sz="1800" b="1" dirty="0">
                <a:latin typeface="Courier New" pitchFamily="49" charset="0"/>
              </a:rPr>
              <a:t>f =&lt;&lt; x          =  x &gt;&gt;= f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and Handles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The functions</a:t>
            </a:r>
            <a:r>
              <a:rPr lang="en-US" sz="2800" dirty="0" smtClean="0">
                <a:latin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import System.IO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 err="1" smtClean="0">
                <a:latin typeface="Courier New" pitchFamily="49" charset="0"/>
              </a:rPr>
              <a:t>writeFile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:: </a:t>
            </a:r>
            <a:r>
              <a:rPr lang="en-US" sz="2000" b="1" dirty="0" err="1">
                <a:latin typeface="Courier New" pitchFamily="49" charset="0"/>
              </a:rPr>
              <a:t>FilePath</a:t>
            </a:r>
            <a:r>
              <a:rPr lang="en-US" sz="2000" b="1" dirty="0">
                <a:latin typeface="Courier New" pitchFamily="49" charset="0"/>
              </a:rPr>
              <a:t> -&gt; String -&gt; IO ()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appendFile</a:t>
            </a:r>
            <a:r>
              <a:rPr lang="en-US" sz="2000" b="1" dirty="0">
                <a:latin typeface="Courier New" pitchFamily="49" charset="0"/>
              </a:rPr>
              <a:t> :: </a:t>
            </a:r>
            <a:r>
              <a:rPr lang="en-US" sz="2000" b="1" dirty="0" err="1">
                <a:latin typeface="Courier New" pitchFamily="49" charset="0"/>
              </a:rPr>
              <a:t>FilePath</a:t>
            </a:r>
            <a:r>
              <a:rPr lang="en-US" sz="2000" b="1" dirty="0">
                <a:latin typeface="Courier New" pitchFamily="49" charset="0"/>
              </a:rPr>
              <a:t> -&gt; String -&gt; IO ()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</a:rPr>
              <a:t>are used to read and write to files, but they incur quite a bit of overhead if they are used many times in a row. Instead we wish to open a file once, then make many actions on the file before we close it for a final time.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openFile</a:t>
            </a:r>
            <a:r>
              <a:rPr lang="en-US" sz="2000" b="1" dirty="0">
                <a:latin typeface="Courier New" pitchFamily="49" charset="0"/>
              </a:rPr>
              <a:t> :: </a:t>
            </a:r>
            <a:r>
              <a:rPr lang="en-US" sz="2000" b="1" dirty="0" err="1">
                <a:latin typeface="Courier New" pitchFamily="49" charset="0"/>
              </a:rPr>
              <a:t>FilePath</a:t>
            </a:r>
            <a:r>
              <a:rPr lang="en-US" sz="2000" b="1" dirty="0">
                <a:latin typeface="Courier New" pitchFamily="49" charset="0"/>
              </a:rPr>
              <a:t> -&gt; </a:t>
            </a:r>
            <a:r>
              <a:rPr lang="en-US" sz="2000" b="1" dirty="0" err="1">
                <a:latin typeface="Courier New" pitchFamily="49" charset="0"/>
              </a:rPr>
              <a:t>IOMode</a:t>
            </a:r>
            <a:r>
              <a:rPr lang="en-US" sz="2000" b="1" dirty="0">
                <a:latin typeface="Courier New" pitchFamily="49" charset="0"/>
              </a:rPr>
              <a:t> -&gt; IO Handle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hClose</a:t>
            </a:r>
            <a:r>
              <a:rPr lang="en-US" sz="2000" b="1" dirty="0">
                <a:latin typeface="Courier New" pitchFamily="49" charset="0"/>
              </a:rPr>
              <a:t> :: Handle -&gt; IO ()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data </a:t>
            </a:r>
            <a:r>
              <a:rPr lang="en-US" sz="2000" b="1" dirty="0" err="1">
                <a:latin typeface="Courier New" pitchFamily="49" charset="0"/>
              </a:rPr>
              <a:t>IOMode</a:t>
            </a:r>
            <a:r>
              <a:rPr lang="en-US" sz="2000" b="1" dirty="0">
                <a:latin typeface="Courier New" pitchFamily="49" charset="0"/>
              </a:rPr>
              <a:t>  = </a:t>
            </a:r>
            <a:r>
              <a:rPr lang="en-US" sz="2000" b="1" dirty="0" err="1">
                <a:latin typeface="Courier New" pitchFamily="49" charset="0"/>
              </a:rPr>
              <a:t>ReadMode</a:t>
            </a:r>
            <a:r>
              <a:rPr lang="en-US" sz="2000" b="1" dirty="0">
                <a:latin typeface="Courier New" pitchFamily="49" charset="0"/>
              </a:rPr>
              <a:t> | </a:t>
            </a:r>
            <a:r>
              <a:rPr lang="en-US" sz="2000" b="1" dirty="0" err="1">
                <a:latin typeface="Courier New" pitchFamily="49" charset="0"/>
              </a:rPr>
              <a:t>WriteMode</a:t>
            </a:r>
            <a:r>
              <a:rPr lang="en-US" sz="2000" b="1" dirty="0">
                <a:latin typeface="Courier New" pitchFamily="49" charset="0"/>
              </a:rPr>
              <a:t> | </a:t>
            </a:r>
            <a:r>
              <a:rPr lang="en-US" sz="2000" b="1" dirty="0" err="1">
                <a:latin typeface="Courier New" pitchFamily="49" charset="0"/>
              </a:rPr>
              <a:t>AppendMode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deriving (</a:t>
            </a:r>
            <a:r>
              <a:rPr lang="en-US" sz="2000" b="1" dirty="0" err="1">
                <a:latin typeface="Courier New" pitchFamily="49" charset="0"/>
              </a:rPr>
              <a:t>Eq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Ord</a:t>
            </a:r>
            <a:r>
              <a:rPr lang="en-US" sz="2000" b="1" dirty="0">
                <a:latin typeface="Courier New" pitchFamily="49" charset="0"/>
              </a:rPr>
              <a:t>, Ix, Bounded, </a:t>
            </a:r>
            <a:r>
              <a:rPr lang="en-US" sz="2000" b="1" dirty="0" err="1">
                <a:latin typeface="Courier New" pitchFamily="49" charset="0"/>
              </a:rPr>
              <a:t>Enum</a:t>
            </a:r>
            <a:r>
              <a:rPr lang="en-US" sz="2000" b="1" dirty="0">
                <a:latin typeface="Courier New" pitchFamily="49" charset="0"/>
              </a:rPr>
              <a:t>, Read, Show)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Modes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file mode tells how an open file will be used. Different modes support different operations.</a:t>
            </a:r>
          </a:p>
          <a:p>
            <a:endParaRPr lang="en-US" dirty="0"/>
          </a:p>
          <a:p>
            <a:r>
              <a:rPr lang="en-US" dirty="0"/>
              <a:t>When in </a:t>
            </a:r>
            <a:r>
              <a:rPr lang="en-US" dirty="0" err="1" smtClean="0"/>
              <a:t>WriteMode</a:t>
            </a:r>
            <a:endParaRPr lang="en-US" dirty="0" smtClean="0"/>
          </a:p>
          <a:p>
            <a:endParaRPr lang="en-US" dirty="0"/>
          </a:p>
          <a:p>
            <a:pPr lvl="1">
              <a:buFontTx/>
              <a:buNone/>
            </a:pPr>
            <a:r>
              <a:rPr lang="en-US" sz="2600" b="1" dirty="0" err="1">
                <a:latin typeface="Courier New" pitchFamily="49" charset="0"/>
              </a:rPr>
              <a:t>hPutChar</a:t>
            </a:r>
            <a:r>
              <a:rPr lang="en-US" sz="2600" b="1" dirty="0">
                <a:latin typeface="Courier New" pitchFamily="49" charset="0"/>
              </a:rPr>
              <a:t> :: Handle -&gt; Char -&gt; IO ()</a:t>
            </a:r>
          </a:p>
          <a:p>
            <a:pPr lvl="1">
              <a:buFontTx/>
              <a:buNone/>
            </a:pPr>
            <a:r>
              <a:rPr lang="en-US" sz="2600" b="1" dirty="0" err="1">
                <a:latin typeface="Courier New" pitchFamily="49" charset="0"/>
              </a:rPr>
              <a:t>hPutStr</a:t>
            </a:r>
            <a:r>
              <a:rPr lang="en-US" sz="2600" b="1" dirty="0">
                <a:latin typeface="Courier New" pitchFamily="49" charset="0"/>
              </a:rPr>
              <a:t> :: Handle -&gt; String -&gt; IO ()</a:t>
            </a:r>
          </a:p>
          <a:p>
            <a:pPr lvl="1">
              <a:buFontTx/>
              <a:buNone/>
            </a:pPr>
            <a:r>
              <a:rPr lang="en-US" sz="2600" b="1" dirty="0" err="1">
                <a:latin typeface="Courier New" pitchFamily="49" charset="0"/>
              </a:rPr>
              <a:t>hPutStrLn</a:t>
            </a:r>
            <a:r>
              <a:rPr lang="en-US" sz="2600" b="1" dirty="0">
                <a:latin typeface="Courier New" pitchFamily="49" charset="0"/>
              </a:rPr>
              <a:t> :: Handle -&gt; String -&gt; IO ()</a:t>
            </a:r>
          </a:p>
          <a:p>
            <a:pPr lvl="1">
              <a:buFontTx/>
              <a:buNone/>
            </a:pPr>
            <a:r>
              <a:rPr lang="en-US" sz="2600" b="1" dirty="0" err="1">
                <a:latin typeface="Courier New" pitchFamily="49" charset="0"/>
              </a:rPr>
              <a:t>hPrint</a:t>
            </a:r>
            <a:r>
              <a:rPr lang="en-US" sz="2600" b="1" dirty="0">
                <a:latin typeface="Courier New" pitchFamily="49" charset="0"/>
              </a:rPr>
              <a:t> :: Show a =&gt; Handle -&gt; a -&gt; IO ()</a:t>
            </a:r>
          </a:p>
          <a:p>
            <a:endParaRPr lang="en-US" sz="3200" dirty="0">
              <a:latin typeface="Courier New" pitchFamily="49" charset="0"/>
            </a:endParaRPr>
          </a:p>
          <a:p>
            <a:r>
              <a:rPr lang="en-US" dirty="0"/>
              <a:t>When in </a:t>
            </a:r>
            <a:r>
              <a:rPr lang="en-US" dirty="0" err="1" smtClean="0"/>
              <a:t>ReadMode</a:t>
            </a:r>
            <a:endParaRPr lang="en-US" dirty="0" smtClean="0"/>
          </a:p>
          <a:p>
            <a:endParaRPr lang="en-US" dirty="0"/>
          </a:p>
          <a:p>
            <a:pPr lvl="1">
              <a:buFontTx/>
              <a:buNone/>
            </a:pPr>
            <a:r>
              <a:rPr lang="en-US" sz="2600" b="1" dirty="0" err="1">
                <a:latin typeface="Courier New" pitchFamily="49" charset="0"/>
              </a:rPr>
              <a:t>hGetChar</a:t>
            </a:r>
            <a:r>
              <a:rPr lang="en-US" sz="2600" b="1" dirty="0">
                <a:latin typeface="Courier New" pitchFamily="49" charset="0"/>
              </a:rPr>
              <a:t> :: Handle -&gt; IO Char</a:t>
            </a:r>
          </a:p>
          <a:p>
            <a:pPr lvl="1">
              <a:buFontTx/>
              <a:buNone/>
            </a:pPr>
            <a:r>
              <a:rPr lang="en-US" sz="2600" b="1" dirty="0" err="1">
                <a:latin typeface="Courier New" pitchFamily="49" charset="0"/>
              </a:rPr>
              <a:t>hGetLine</a:t>
            </a:r>
            <a:r>
              <a:rPr lang="en-US" sz="2600" b="1" dirty="0">
                <a:latin typeface="Courier New" pitchFamily="49" charset="0"/>
              </a:rPr>
              <a:t> :: Handle -&gt; IO 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Channels and Errors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Predefined standard </a:t>
            </a:r>
            <a:r>
              <a:rPr lang="en-US" sz="2800" dirty="0" smtClean="0">
                <a:latin typeface="Times New Roman" pitchFamily="18" charset="0"/>
              </a:rPr>
              <a:t>Channels</a:t>
            </a:r>
          </a:p>
          <a:p>
            <a:pPr>
              <a:lnSpc>
                <a:spcPct val="80000"/>
              </a:lnSpc>
            </a:pPr>
            <a:endParaRPr lang="en-US" sz="3200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b="1" dirty="0" err="1">
                <a:latin typeface="Courier New" pitchFamily="49" charset="0"/>
              </a:rPr>
              <a:t>stdin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 err="1">
                <a:latin typeface="Courier New" pitchFamily="49" charset="0"/>
              </a:rPr>
              <a:t>stdout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 err="1">
                <a:latin typeface="Courier New" pitchFamily="49" charset="0"/>
              </a:rPr>
              <a:t>stderr</a:t>
            </a:r>
            <a:r>
              <a:rPr lang="en-US" sz="2400" b="1" dirty="0">
                <a:latin typeface="Courier New" pitchFamily="49" charset="0"/>
              </a:rPr>
              <a:t> :: </a:t>
            </a:r>
            <a:r>
              <a:rPr lang="en-US" sz="2400" b="1" dirty="0" smtClean="0">
                <a:latin typeface="Courier New" pitchFamily="49" charset="0"/>
              </a:rPr>
              <a:t>Handle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Error Handling while doing </a:t>
            </a:r>
            <a:r>
              <a:rPr lang="en-US" sz="2800" dirty="0" smtClean="0">
                <a:latin typeface="Times New Roman" pitchFamily="18" charset="0"/>
              </a:rPr>
              <a:t>IO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isEOFError</a:t>
            </a:r>
            <a:r>
              <a:rPr lang="en-US" sz="2000" b="1" dirty="0">
                <a:latin typeface="Courier New" pitchFamily="49" charset="0"/>
              </a:rPr>
              <a:t> :: </a:t>
            </a:r>
            <a:r>
              <a:rPr lang="en-US" sz="2000" b="1" dirty="0" err="1">
                <a:latin typeface="Courier New" pitchFamily="49" charset="0"/>
              </a:rPr>
              <a:t>IOError</a:t>
            </a:r>
            <a:r>
              <a:rPr lang="en-US" sz="2000" b="1" dirty="0">
                <a:latin typeface="Courier New" pitchFamily="49" charset="0"/>
              </a:rPr>
              <a:t> -&gt; </a:t>
            </a:r>
            <a:r>
              <a:rPr lang="en-US" sz="2000" b="1" dirty="0" err="1">
                <a:latin typeface="Courier New" pitchFamily="49" charset="0"/>
              </a:rPr>
              <a:t>Bool</a:t>
            </a:r>
            <a:r>
              <a:rPr lang="en-US" sz="2000" b="1" dirty="0">
                <a:latin typeface="Courier New" pitchFamily="49" charset="0"/>
              </a:rPr>
              <a:t>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-- Test if the EOF error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ioError</a:t>
            </a:r>
            <a:r>
              <a:rPr lang="en-US" sz="2000" b="1" dirty="0">
                <a:latin typeface="Courier New" pitchFamily="49" charset="0"/>
              </a:rPr>
              <a:t>    :: </a:t>
            </a:r>
            <a:r>
              <a:rPr lang="en-US" sz="2000" b="1" dirty="0" err="1">
                <a:latin typeface="Courier New" pitchFamily="49" charset="0"/>
              </a:rPr>
              <a:t>IOError</a:t>
            </a:r>
            <a:r>
              <a:rPr lang="en-US" sz="2000" b="1" dirty="0">
                <a:latin typeface="Courier New" pitchFamily="49" charset="0"/>
              </a:rPr>
              <a:t> -&gt; IO a  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-- Raise an </a:t>
            </a:r>
            <a:r>
              <a:rPr lang="en-US" sz="2000" b="1" dirty="0" err="1">
                <a:latin typeface="Courier New" pitchFamily="49" charset="0"/>
              </a:rPr>
              <a:t>IOError</a:t>
            </a: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catch      :: IO a -&gt; (</a:t>
            </a:r>
            <a:r>
              <a:rPr lang="en-US" sz="2000" b="1" dirty="0" err="1">
                <a:latin typeface="Courier New" pitchFamily="49" charset="0"/>
              </a:rPr>
              <a:t>IOError</a:t>
            </a:r>
            <a:r>
              <a:rPr lang="en-US" sz="2000" b="1" dirty="0">
                <a:latin typeface="Courier New" pitchFamily="49" charset="0"/>
              </a:rPr>
              <a:t> -&gt; IO a) -&gt; IO a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-- Handle an </a:t>
            </a:r>
            <a:r>
              <a:rPr lang="en-US" sz="2000" b="1" dirty="0" smtClean="0">
                <a:latin typeface="Courier New" pitchFamily="49" charset="0"/>
              </a:rPr>
              <a:t>Error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Other IO types of errors and their predicates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Times New Roman" pitchFamily="18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b="1" dirty="0" err="1">
                <a:latin typeface="Courier New" pitchFamily="49" charset="0"/>
              </a:rPr>
              <a:t>isAlreadyExistsError</a:t>
            </a:r>
            <a:r>
              <a:rPr lang="en-US" sz="2000" b="1" dirty="0">
                <a:latin typeface="Courier New" pitchFamily="49" charset="0"/>
              </a:rPr>
              <a:t>, </a:t>
            </a:r>
            <a:r>
              <a:rPr lang="en-US" sz="2000" b="1" dirty="0" err="1">
                <a:latin typeface="Courier New" pitchFamily="49" charset="0"/>
              </a:rPr>
              <a:t>isDoesNotExistError</a:t>
            </a:r>
            <a:r>
              <a:rPr lang="en-US" sz="2000" b="1" dirty="0">
                <a:latin typeface="Courier New" pitchFamily="49" charset="0"/>
              </a:rPr>
              <a:t>, 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 err="1">
                <a:latin typeface="Courier New" pitchFamily="49" charset="0"/>
              </a:rPr>
              <a:t>isAlreadyInUseError</a:t>
            </a:r>
            <a:r>
              <a:rPr lang="en-US" sz="2000" b="1" dirty="0">
                <a:latin typeface="Courier New" pitchFamily="49" charset="0"/>
              </a:rPr>
              <a:t>, </a:t>
            </a:r>
            <a:r>
              <a:rPr lang="en-US" sz="2000" b="1" dirty="0" err="1">
                <a:latin typeface="Courier New" pitchFamily="49" charset="0"/>
              </a:rPr>
              <a:t>isFullError</a:t>
            </a:r>
            <a:r>
              <a:rPr lang="en-US" sz="2000" b="1" dirty="0">
                <a:latin typeface="Courier New" pitchFamily="49" charset="0"/>
              </a:rPr>
              <a:t>, 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 err="1">
                <a:latin typeface="Courier New" pitchFamily="49" charset="0"/>
              </a:rPr>
              <a:t>isEOFError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isIllegalOperation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 err="1">
                <a:latin typeface="Courier New" pitchFamily="49" charset="0"/>
              </a:rPr>
              <a:t>isPermissionError</a:t>
            </a:r>
            <a:r>
              <a:rPr lang="en-US" sz="2000" b="1" dirty="0">
                <a:latin typeface="Courier New" pitchFamily="49" charset="0"/>
              </a:rPr>
              <a:t>, </a:t>
            </a:r>
            <a:r>
              <a:rPr lang="en-US" sz="2000" b="1" dirty="0" err="1">
                <a:latin typeface="Courier New" pitchFamily="49" charset="0"/>
              </a:rPr>
              <a:t>isUserError</a:t>
            </a:r>
            <a:r>
              <a:rPr lang="en-US" sz="2000" b="1" dirty="0">
                <a:latin typeface="Courier New" pitchFamily="49" charset="0"/>
              </a:rPr>
              <a:t>, 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1600" b="1" dirty="0"/>
              <a:t>     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IOError</a:t>
            </a:r>
            <a:endParaRPr lang="en-US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err="1">
                <a:latin typeface="Times New Roman" pitchFamily="18" charset="0"/>
              </a:rPr>
              <a:t>IOError</a:t>
            </a:r>
            <a:r>
              <a:rPr lang="en-US" sz="2800" dirty="0">
                <a:latin typeface="Times New Roman" pitchFamily="18" charset="0"/>
              </a:rPr>
              <a:t> is an abstract </a:t>
            </a:r>
            <a:r>
              <a:rPr lang="en-US" sz="2800" dirty="0" err="1" smtClean="0">
                <a:latin typeface="Times New Roman" pitchFamily="18" charset="0"/>
              </a:rPr>
              <a:t>datatype</a:t>
            </a:r>
            <a:endParaRPr lang="en-US" sz="28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</a:rPr>
              <a:t> NOT and algebraic </a:t>
            </a:r>
            <a:r>
              <a:rPr lang="en-US" sz="2000" dirty="0" err="1">
                <a:latin typeface="Times New Roman" pitchFamily="18" charset="0"/>
              </a:rPr>
              <a:t>datatype</a:t>
            </a:r>
            <a:r>
              <a:rPr lang="en-US" sz="2000" dirty="0">
                <a:latin typeface="Times New Roman" pitchFamily="18" charset="0"/>
              </a:rPr>
              <a:t>, defined with </a:t>
            </a:r>
            <a:r>
              <a:rPr lang="en-US" sz="2800" dirty="0">
                <a:latin typeface="Times New Roman" pitchFamily="18" charset="0"/>
              </a:rPr>
              <a:t>data </a:t>
            </a:r>
            <a:r>
              <a:rPr lang="en-US" sz="2000" dirty="0">
                <a:latin typeface="Times New Roman" pitchFamily="18" charset="0"/>
              </a:rPr>
              <a:t>like </a:t>
            </a:r>
            <a:r>
              <a:rPr lang="en-US" sz="2800" dirty="0">
                <a:latin typeface="Times New Roman" pitchFamily="18" charset="0"/>
              </a:rPr>
              <a:t>[ ] </a:t>
            </a:r>
            <a:r>
              <a:rPr lang="en-US" sz="2000" dirty="0">
                <a:latin typeface="Times New Roman" pitchFamily="18" charset="0"/>
              </a:rPr>
              <a:t>or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Tree</a:t>
            </a:r>
          </a:p>
          <a:p>
            <a:pPr lvl="1">
              <a:lnSpc>
                <a:spcPct val="80000"/>
              </a:lnSpc>
            </a:pPr>
            <a:endParaRPr lang="en-US" sz="28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Thus it does not admit pattern matching.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Hence the use of all the </a:t>
            </a:r>
            <a:r>
              <a:rPr lang="en-US" sz="2800" dirty="0" err="1">
                <a:latin typeface="Times New Roman" pitchFamily="18" charset="0"/>
              </a:rPr>
              <a:t>IOError</a:t>
            </a:r>
            <a:r>
              <a:rPr lang="en-US" sz="2800" dirty="0">
                <a:latin typeface="Times New Roman" pitchFamily="18" charset="0"/>
              </a:rPr>
              <a:t> recognizing predicates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</a:rPr>
              <a:t>isAlreadyExistsError</a:t>
            </a:r>
            <a:r>
              <a:rPr lang="en-US" sz="2000" b="1" dirty="0">
                <a:latin typeface="Courier New" pitchFamily="49" charset="0"/>
              </a:rPr>
              <a:t>, </a:t>
            </a:r>
            <a:r>
              <a:rPr lang="en-US" sz="2000" b="1" dirty="0" err="1">
                <a:latin typeface="Courier New" pitchFamily="49" charset="0"/>
              </a:rPr>
              <a:t>isDoesNotExistError</a:t>
            </a:r>
            <a:r>
              <a:rPr lang="en-US" sz="2000" b="1" dirty="0">
                <a:latin typeface="Courier New" pitchFamily="49" charset="0"/>
              </a:rPr>
              <a:t>, </a:t>
            </a:r>
          </a:p>
          <a:p>
            <a:pPr lvl="1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</a:rPr>
              <a:t>isAlreadyInUseError</a:t>
            </a:r>
            <a:r>
              <a:rPr lang="en-US" sz="2000" b="1" dirty="0">
                <a:latin typeface="Courier New" pitchFamily="49" charset="0"/>
              </a:rPr>
              <a:t>, </a:t>
            </a:r>
            <a:r>
              <a:rPr lang="en-US" sz="2000" b="1" dirty="0" err="1">
                <a:latin typeface="Courier New" pitchFamily="49" charset="0"/>
              </a:rPr>
              <a:t>isFullError</a:t>
            </a:r>
            <a:r>
              <a:rPr lang="en-US" sz="2000" b="1" dirty="0">
                <a:latin typeface="Courier New" pitchFamily="49" charset="0"/>
              </a:rPr>
              <a:t>, </a:t>
            </a:r>
          </a:p>
          <a:p>
            <a:pPr lvl="1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</a:rPr>
              <a:t>isEOFError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isIllegalOperation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 lvl="1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</a:rPr>
              <a:t>isPermissionError</a:t>
            </a:r>
            <a:r>
              <a:rPr lang="en-US" sz="2000" b="1" dirty="0">
                <a:latin typeface="Courier New" pitchFamily="49" charset="0"/>
              </a:rPr>
              <a:t>, </a:t>
            </a:r>
            <a:r>
              <a:rPr lang="en-US" sz="2000" b="1" dirty="0" err="1" smtClean="0">
                <a:latin typeface="Courier New" pitchFamily="49" charset="0"/>
              </a:rPr>
              <a:t>isUserError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This was a </a:t>
            </a:r>
            <a:r>
              <a:rPr lang="en-US" sz="2800" dirty="0" err="1">
                <a:latin typeface="Times New Roman" pitchFamily="18" charset="0"/>
              </a:rPr>
              <a:t>concious</a:t>
            </a:r>
            <a:r>
              <a:rPr lang="en-US" sz="2800" dirty="0">
                <a:latin typeface="Times New Roman" pitchFamily="18" charset="0"/>
              </a:rPr>
              <a:t> decision, made to allow easy extension of the kinds of </a:t>
            </a:r>
            <a:r>
              <a:rPr lang="en-US" sz="2800" dirty="0" err="1">
                <a:latin typeface="Times New Roman" pitchFamily="18" charset="0"/>
              </a:rPr>
              <a:t>IOErrors</a:t>
            </a:r>
            <a:r>
              <a:rPr lang="en-US" sz="2800" dirty="0">
                <a:latin typeface="Times New Roman" pitchFamily="18" charset="0"/>
              </a:rPr>
              <a:t>, as the system grew.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IO Errors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Any action of type IO a may potentially cause an IO Error.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The function</a:t>
            </a:r>
            <a:r>
              <a:rPr lang="en-US" sz="2000" dirty="0"/>
              <a:t> 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catch ::</a:t>
            </a:r>
            <a:r>
              <a:rPr lang="en-US" sz="1600" b="1" dirty="0"/>
              <a:t> </a:t>
            </a:r>
            <a:r>
              <a:rPr lang="en-US" sz="2000" b="1" dirty="0">
                <a:latin typeface="Courier New" pitchFamily="49" charset="0"/>
              </a:rPr>
              <a:t>IO a -&gt; (</a:t>
            </a:r>
            <a:r>
              <a:rPr lang="en-US" sz="2000" b="1" dirty="0" err="1">
                <a:latin typeface="Courier New" pitchFamily="49" charset="0"/>
              </a:rPr>
              <a:t>IOError</a:t>
            </a:r>
            <a:r>
              <a:rPr lang="en-US" sz="2000" b="1" dirty="0">
                <a:latin typeface="Courier New" pitchFamily="49" charset="0"/>
              </a:rPr>
              <a:t> -&gt; IO a) -&gt; IO a</a:t>
            </a:r>
            <a:r>
              <a:rPr lang="en-US" sz="2400" b="1" dirty="0">
                <a:latin typeface="Courier New" pitchFamily="49" charset="0"/>
              </a:rPr>
              <a:t> </a:t>
            </a:r>
            <a:endParaRPr lang="en-US" sz="2400" b="1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</a:pPr>
            <a:endParaRPr lang="en-US" sz="24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</a:rPr>
              <a:t>can be used to gracefully handle such an error by providing a “fix</a:t>
            </a:r>
            <a:r>
              <a:rPr lang="en-US" sz="2800" dirty="0" smtClean="0">
                <a:latin typeface="Times New Roman" pitchFamily="18" charset="0"/>
              </a:rPr>
              <a:t>”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getChar</a:t>
            </a:r>
            <a:r>
              <a:rPr lang="en-US" sz="2000" b="1" dirty="0">
                <a:latin typeface="Courier New" pitchFamily="49" charset="0"/>
              </a:rPr>
              <a:t>' :: IO Char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getChar</a:t>
            </a:r>
            <a:r>
              <a:rPr lang="en-US" sz="2000" b="1" dirty="0">
                <a:latin typeface="Courier New" pitchFamily="49" charset="0"/>
              </a:rPr>
              <a:t>' = catch </a:t>
            </a:r>
            <a:r>
              <a:rPr lang="en-US" sz="2000" b="1" dirty="0" err="1">
                <a:latin typeface="Courier New" pitchFamily="49" charset="0"/>
              </a:rPr>
              <a:t>getChar</a:t>
            </a: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(\ e -&gt; return '\n')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getChar2 :: IO Char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getChar2 = catch </a:t>
            </a:r>
            <a:r>
              <a:rPr lang="en-US" sz="2000" b="1" dirty="0" err="1">
                <a:latin typeface="Courier New" pitchFamily="49" charset="0"/>
              </a:rPr>
              <a:t>getChar</a:t>
            </a: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(\ e -&gt; if </a:t>
            </a:r>
            <a:r>
              <a:rPr lang="en-US" sz="2000" b="1" dirty="0" err="1">
                <a:latin typeface="Courier New" pitchFamily="49" charset="0"/>
              </a:rPr>
              <a:t>isEOFError</a:t>
            </a:r>
            <a:r>
              <a:rPr lang="en-US" sz="2000" b="1" dirty="0">
                <a:latin typeface="Courier New" pitchFamily="49" charset="0"/>
              </a:rPr>
              <a:t> 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then return '\n'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else </a:t>
            </a:r>
            <a:r>
              <a:rPr lang="en-US" sz="2000" b="1" dirty="0" err="1">
                <a:latin typeface="Courier New" pitchFamily="49" charset="0"/>
              </a:rPr>
              <a:t>ioError</a:t>
            </a:r>
            <a:r>
              <a:rPr lang="en-US" sz="2000" b="1" dirty="0">
                <a:latin typeface="Courier New" pitchFamily="49" charset="0"/>
              </a:rPr>
              <a:t> e) –- </a:t>
            </a:r>
            <a:r>
              <a:rPr lang="en-US" sz="1600" b="1" dirty="0">
                <a:latin typeface="Times New Roman" pitchFamily="18" charset="0"/>
              </a:rPr>
              <a:t>pass non EOF errors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getLine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'</a:t>
            </a:r>
            <a:r>
              <a:rPr lang="en-US" b="1" dirty="0">
                <a:latin typeface="Courier New" pitchFamily="49" charset="0"/>
              </a:rPr>
              <a:t> :: IO String</a:t>
            </a:r>
          </a:p>
          <a:p>
            <a:pPr>
              <a:buFontTx/>
              <a:buNone/>
            </a:pP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getLine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' </a:t>
            </a:r>
            <a:r>
              <a:rPr lang="en-US" b="1" dirty="0">
                <a:latin typeface="Courier New" pitchFamily="49" charset="0"/>
              </a:rPr>
              <a:t>= catch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getLine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''</a:t>
            </a:r>
            <a:r>
              <a:rPr lang="en-US" b="1" dirty="0">
                <a:latin typeface="Courier New" pitchFamily="49" charset="0"/>
              </a:rPr>
              <a:t> 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         (\ e -&gt; return 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             ("Error: " ++ show e))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where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getLine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''</a:t>
            </a:r>
            <a:r>
              <a:rPr lang="en-US" b="1" dirty="0">
                <a:latin typeface="Courier New" pitchFamily="49" charset="0"/>
              </a:rPr>
              <a:t> = 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  do { c &lt;- getChar2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     ; if c == '\n'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          then return ""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          else do { l &lt;- 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getLine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'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                  ; return (c:l)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                  }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     }</a:t>
            </a: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Catching errors when opening files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getAndOpenFile</a:t>
            </a:r>
            <a:r>
              <a:rPr lang="en-US" sz="2000" b="1" dirty="0">
                <a:latin typeface="Courier New" pitchFamily="49" charset="0"/>
              </a:rPr>
              <a:t> :: String -&gt; </a:t>
            </a:r>
            <a:r>
              <a:rPr lang="en-US" sz="2000" b="1" dirty="0" err="1">
                <a:latin typeface="Courier New" pitchFamily="49" charset="0"/>
              </a:rPr>
              <a:t>IOMode</a:t>
            </a:r>
            <a:r>
              <a:rPr lang="en-US" sz="2000" b="1" dirty="0">
                <a:latin typeface="Courier New" pitchFamily="49" charset="0"/>
              </a:rPr>
              <a:t> -&gt; IO Handle</a:t>
            </a:r>
          </a:p>
          <a:p>
            <a:pPr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getAndOpenFile</a:t>
            </a:r>
            <a:r>
              <a:rPr lang="en-US" sz="2000" b="1" dirty="0">
                <a:latin typeface="Courier New" pitchFamily="49" charset="0"/>
              </a:rPr>
              <a:t> prompt mode =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do { </a:t>
            </a:r>
            <a:r>
              <a:rPr lang="en-US" sz="2000" b="1" dirty="0" err="1">
                <a:latin typeface="Courier New" pitchFamily="49" charset="0"/>
              </a:rPr>
              <a:t>putStr</a:t>
            </a:r>
            <a:r>
              <a:rPr lang="en-US" sz="2000" b="1" dirty="0">
                <a:latin typeface="Courier New" pitchFamily="49" charset="0"/>
              </a:rPr>
              <a:t> prompt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; name &lt;- </a:t>
            </a:r>
            <a:r>
              <a:rPr lang="en-US" sz="2000" b="1" dirty="0" err="1">
                <a:latin typeface="Courier New" pitchFamily="49" charset="0"/>
              </a:rPr>
              <a:t>getLine</a:t>
            </a:r>
            <a:endParaRPr lang="en-US" sz="20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; catch (</a:t>
            </a:r>
            <a:r>
              <a:rPr lang="en-US" sz="2000" b="1" dirty="0" err="1">
                <a:latin typeface="Courier New" pitchFamily="49" charset="0"/>
              </a:rPr>
              <a:t>openFile</a:t>
            </a:r>
            <a:r>
              <a:rPr lang="en-US" sz="2000" b="1" dirty="0">
                <a:latin typeface="Courier New" pitchFamily="49" charset="0"/>
              </a:rPr>
              <a:t> name mode)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(\e -&gt; do { </a:t>
            </a:r>
            <a:r>
              <a:rPr lang="en-US" sz="2000" b="1" dirty="0" err="1">
                <a:latin typeface="Courier New" pitchFamily="49" charset="0"/>
              </a:rPr>
              <a:t>putStrLn</a:t>
            </a: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   ("Cannot open: "++name)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; print e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; </a:t>
            </a:r>
            <a:r>
              <a:rPr lang="en-US" sz="2000" b="1" dirty="0" err="1">
                <a:latin typeface="Courier New" pitchFamily="49" charset="0"/>
              </a:rPr>
              <a:t>getAndOpenFile</a:t>
            </a:r>
            <a:r>
              <a:rPr lang="en-US" sz="2000" b="1" dirty="0">
                <a:latin typeface="Courier New" pitchFamily="49" charset="0"/>
              </a:rPr>
              <a:t> prompt mode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})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}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Order types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Type constructors are higher order since they take types as input and return types as output.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Some type constructors (and also some  class definitions) are even higher order, since they take type constructors as arguments.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Haskell’s Kind system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 Kind is </a:t>
            </a:r>
            <a:r>
              <a:rPr lang="en-US" sz="2000" dirty="0" err="1"/>
              <a:t>haskell’s</a:t>
            </a:r>
            <a:r>
              <a:rPr lang="en-US" sz="2000" dirty="0"/>
              <a:t> way of “typing” types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Ordinary types have kind </a:t>
            </a:r>
            <a:r>
              <a:rPr lang="en-US" sz="1800" dirty="0">
                <a:latin typeface="Courier New" pitchFamily="49" charset="0"/>
              </a:rPr>
              <a:t>*</a:t>
            </a:r>
            <a:endParaRPr lang="en-US" sz="2000" dirty="0"/>
          </a:p>
          <a:p>
            <a:pPr lvl="2">
              <a:lnSpc>
                <a:spcPct val="8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:: *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Courier New" pitchFamily="49" charset="0"/>
              </a:rPr>
              <a:t>[ String ] :: *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Type constructors have kind </a:t>
            </a:r>
            <a:r>
              <a:rPr lang="en-US" sz="2000" dirty="0">
                <a:latin typeface="Courier New" pitchFamily="49" charset="0"/>
              </a:rPr>
              <a:t>* -&gt; *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Courier New" pitchFamily="49" charset="0"/>
              </a:rPr>
              <a:t>Tree :: * -&gt; *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Courier New" pitchFamily="49" charset="0"/>
              </a:rPr>
              <a:t>[] :: * -&gt; *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Courier New" pitchFamily="49" charset="0"/>
              </a:rPr>
              <a:t>(,) :: * -&gt; * -&gt; *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Copying Files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534400" cy="54483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main =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do { </a:t>
            </a:r>
            <a:r>
              <a:rPr lang="en-US" sz="2400" b="1" dirty="0" err="1">
                <a:latin typeface="Courier New" pitchFamily="49" charset="0"/>
              </a:rPr>
              <a:t>fromHandle</a:t>
            </a:r>
            <a:r>
              <a:rPr lang="en-US" sz="2400" b="1" dirty="0">
                <a:latin typeface="Courier New" pitchFamily="49" charset="0"/>
              </a:rPr>
              <a:t> &lt;- </a:t>
            </a:r>
            <a:r>
              <a:rPr lang="en-US" sz="2400" b="1" dirty="0" err="1">
                <a:latin typeface="Courier New" pitchFamily="49" charset="0"/>
              </a:rPr>
              <a:t>getAndOpenFile</a:t>
            </a:r>
            <a:r>
              <a:rPr lang="en-US" sz="2400" b="1" dirty="0">
                <a:latin typeface="Courier New" pitchFamily="49" charset="0"/>
              </a:rPr>
              <a:t> 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 "Copy from: " </a:t>
            </a:r>
            <a:r>
              <a:rPr lang="en-US" sz="2400" b="1" dirty="0" err="1">
                <a:latin typeface="Courier New" pitchFamily="49" charset="0"/>
              </a:rPr>
              <a:t>ReadMode</a:t>
            </a:r>
            <a:endParaRPr lang="en-US" sz="24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; </a:t>
            </a:r>
            <a:r>
              <a:rPr lang="en-US" sz="2400" b="1" dirty="0" err="1">
                <a:latin typeface="Courier New" pitchFamily="49" charset="0"/>
              </a:rPr>
              <a:t>toHandle</a:t>
            </a:r>
            <a:r>
              <a:rPr lang="en-US" sz="2400" b="1" dirty="0">
                <a:latin typeface="Courier New" pitchFamily="49" charset="0"/>
              </a:rPr>
              <a:t> &lt;- </a:t>
            </a:r>
            <a:r>
              <a:rPr lang="en-US" sz="2400" b="1" dirty="0" err="1">
                <a:latin typeface="Courier New" pitchFamily="49" charset="0"/>
              </a:rPr>
              <a:t>getAndOpenFile</a:t>
            </a:r>
            <a:r>
              <a:rPr lang="en-US" sz="2400" b="1" dirty="0">
                <a:latin typeface="Courier New" pitchFamily="49" charset="0"/>
              </a:rPr>
              <a:t> 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 "Copy to: " </a:t>
            </a:r>
            <a:r>
              <a:rPr lang="en-US" sz="2400" b="1" dirty="0" err="1">
                <a:latin typeface="Courier New" pitchFamily="49" charset="0"/>
              </a:rPr>
              <a:t>WriteMode</a:t>
            </a:r>
            <a:endParaRPr lang="en-US" sz="24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; contents &lt;- </a:t>
            </a:r>
            <a:r>
              <a:rPr lang="en-US" sz="2400" b="1" dirty="0" err="1">
                <a:latin typeface="Courier New" pitchFamily="49" charset="0"/>
              </a:rPr>
              <a:t>hGetContents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fromHandle</a:t>
            </a:r>
            <a:endParaRPr lang="en-US" sz="24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; </a:t>
            </a:r>
            <a:r>
              <a:rPr lang="en-US" sz="2400" b="1" dirty="0" err="1">
                <a:latin typeface="Courier New" pitchFamily="49" charset="0"/>
              </a:rPr>
              <a:t>hPutStr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toHandle</a:t>
            </a:r>
            <a:r>
              <a:rPr lang="en-US" sz="2400" b="1" dirty="0">
                <a:latin typeface="Courier New" pitchFamily="49" charset="0"/>
              </a:rPr>
              <a:t> contents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; </a:t>
            </a:r>
            <a:r>
              <a:rPr lang="en-US" sz="2400" b="1" dirty="0" err="1">
                <a:latin typeface="Courier New" pitchFamily="49" charset="0"/>
              </a:rPr>
              <a:t>hClose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fromHandle</a:t>
            </a:r>
            <a:endParaRPr lang="en-US" sz="24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; </a:t>
            </a:r>
            <a:r>
              <a:rPr lang="en-US" sz="2400" b="1" dirty="0" err="1">
                <a:latin typeface="Courier New" pitchFamily="49" charset="0"/>
              </a:rPr>
              <a:t>hClose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toHandle</a:t>
            </a:r>
            <a:endParaRPr lang="en-US" sz="24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; </a:t>
            </a:r>
            <a:r>
              <a:rPr lang="en-US" sz="2400" b="1" dirty="0" err="1">
                <a:latin typeface="Courier New" pitchFamily="49" charset="0"/>
              </a:rPr>
              <a:t>putStr</a:t>
            </a:r>
            <a:r>
              <a:rPr lang="en-US" sz="2400" b="1" dirty="0">
                <a:latin typeface="Courier New" pitchFamily="49" charset="0"/>
              </a:rPr>
              <a:t> "Done\n"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Functor</a:t>
            </a:r>
            <a:r>
              <a:rPr lang="en-US" dirty="0"/>
              <a:t> Class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7300"/>
            <a:ext cx="8153400" cy="33147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</a:rPr>
              <a:t>Functor</a:t>
            </a:r>
            <a:r>
              <a:rPr lang="en-US" b="1" dirty="0">
                <a:latin typeface="Courier New" pitchFamily="49" charset="0"/>
              </a:rPr>
              <a:t> f where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</a:rPr>
              <a:t>fmap</a:t>
            </a:r>
            <a:r>
              <a:rPr lang="en-US" b="1" dirty="0">
                <a:latin typeface="Courier New" pitchFamily="49" charset="0"/>
              </a:rPr>
              <a:t> :: (a -&gt; b) -&gt; (f a -&gt; f b)</a:t>
            </a:r>
          </a:p>
          <a:p>
            <a:endParaRPr lang="en-US" dirty="0"/>
          </a:p>
          <a:p>
            <a:r>
              <a:rPr lang="en-US" dirty="0"/>
              <a:t>Note how the </a:t>
            </a:r>
            <a:r>
              <a:rPr lang="en-US" b="1" dirty="0">
                <a:latin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</a:rPr>
              <a:t>Functor</a:t>
            </a:r>
            <a:r>
              <a:rPr lang="en-US" b="1" dirty="0"/>
              <a:t> </a:t>
            </a:r>
            <a:r>
              <a:rPr lang="en-US" dirty="0"/>
              <a:t>requires a type constructor of kind </a:t>
            </a:r>
            <a:r>
              <a:rPr lang="en-US" b="1" dirty="0">
                <a:latin typeface="Courier New" pitchFamily="49" charset="0"/>
              </a:rPr>
              <a:t>* -&gt; *</a:t>
            </a:r>
            <a:r>
              <a:rPr lang="en-US" b="1" dirty="0"/>
              <a:t> </a:t>
            </a:r>
            <a:r>
              <a:rPr lang="en-US" dirty="0"/>
              <a:t>as an argument.</a:t>
            </a:r>
          </a:p>
          <a:p>
            <a:endParaRPr lang="en-US" dirty="0"/>
          </a:p>
          <a:p>
            <a:r>
              <a:rPr lang="en-US" dirty="0"/>
              <a:t>The method </a:t>
            </a:r>
            <a:r>
              <a:rPr lang="en-US" b="1" dirty="0" err="1">
                <a:latin typeface="Courier New" pitchFamily="49" charset="0"/>
              </a:rPr>
              <a:t>fmap</a:t>
            </a:r>
            <a:r>
              <a:rPr lang="en-US" dirty="0"/>
              <a:t> abstracts the operation of applying a function on every parametric Argument.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905000" y="4953000"/>
            <a:ext cx="11430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   </a:t>
            </a:r>
          </a:p>
          <a:p>
            <a:pPr algn="ctr"/>
            <a:r>
              <a:rPr lang="en-US"/>
              <a:t>a    a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593725" y="5089525"/>
            <a:ext cx="12414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Type T a = </a:t>
            </a: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3581400" y="5791200"/>
            <a:ext cx="11430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x   </a:t>
            </a:r>
          </a:p>
          <a:p>
            <a:pPr algn="ctr"/>
            <a:r>
              <a:rPr lang="en-US"/>
              <a:t>x    x</a:t>
            </a: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6705600" y="5791200"/>
            <a:ext cx="11430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(f x)   </a:t>
            </a:r>
          </a:p>
          <a:p>
            <a:pPr algn="ctr"/>
            <a:r>
              <a:rPr lang="en-US"/>
              <a:t>(f x)    (f x)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5318125" y="5851525"/>
            <a:ext cx="8524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fmap  f</a:t>
            </a:r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>
            <a:off x="4876800" y="6172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Special syntax for built in type constructors</a:t>
            </a: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(-&gt;) :: * -&gt; * -&gt; *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[] :: * -&gt; *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(,) :: * -&gt; * -&gt; *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(,,) :: * -&gt; * -&gt; * -&gt; *</a:t>
            </a:r>
          </a:p>
          <a:p>
            <a:endParaRPr lang="en-US" dirty="0"/>
          </a:p>
          <a:p>
            <a:r>
              <a:rPr lang="en-US" dirty="0"/>
              <a:t>Most class definitions have some implicit laws that all instances should obey. The laws for </a:t>
            </a:r>
            <a:r>
              <a:rPr lang="en-US" dirty="0" err="1">
                <a:latin typeface="Courier New" pitchFamily="49" charset="0"/>
              </a:rPr>
              <a:t>Functor</a:t>
            </a:r>
            <a:r>
              <a:rPr lang="en-US" dirty="0"/>
              <a:t> are:</a:t>
            </a:r>
          </a:p>
          <a:p>
            <a:pPr>
              <a:buFontTx/>
              <a:buNone/>
            </a:pPr>
            <a:r>
              <a:rPr lang="en-US" sz="2800" b="1" dirty="0" err="1">
                <a:latin typeface="Courier New" pitchFamily="49" charset="0"/>
              </a:rPr>
              <a:t>fmap</a:t>
            </a:r>
            <a:r>
              <a:rPr lang="en-US" sz="2800" b="1" dirty="0">
                <a:latin typeface="Courier New" pitchFamily="49" charset="0"/>
              </a:rPr>
              <a:t> id = id</a:t>
            </a:r>
          </a:p>
          <a:p>
            <a:pPr>
              <a:buFontTx/>
              <a:buNone/>
            </a:pPr>
            <a:r>
              <a:rPr lang="en-US" sz="2800" b="1" dirty="0" err="1">
                <a:latin typeface="Courier New" pitchFamily="49" charset="0"/>
              </a:rPr>
              <a:t>fmap</a:t>
            </a:r>
            <a:r>
              <a:rPr lang="en-US" sz="2800" b="1" dirty="0">
                <a:latin typeface="Courier New" pitchFamily="49" charset="0"/>
              </a:rPr>
              <a:t> (f . g)  = </a:t>
            </a:r>
            <a:r>
              <a:rPr lang="en-US" sz="2800" b="1" dirty="0" err="1">
                <a:latin typeface="Courier New" pitchFamily="49" charset="0"/>
              </a:rPr>
              <a:t>fmap</a:t>
            </a:r>
            <a:r>
              <a:rPr lang="en-US" sz="2800" b="1" dirty="0">
                <a:latin typeface="Courier New" pitchFamily="49" charset="0"/>
              </a:rPr>
              <a:t> f . </a:t>
            </a:r>
            <a:r>
              <a:rPr lang="en-US" sz="2800" b="1" dirty="0" err="1">
                <a:latin typeface="Courier New" pitchFamily="49" charset="0"/>
              </a:rPr>
              <a:t>fmap</a:t>
            </a:r>
            <a:r>
              <a:rPr lang="en-US" sz="2800" b="1" dirty="0">
                <a:latin typeface="Courier New" pitchFamily="49" charset="0"/>
              </a:rPr>
              <a:t> 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Instances of class </a:t>
            </a:r>
            <a:r>
              <a:rPr lang="en-US" dirty="0" err="1"/>
              <a:t>functor</a:t>
            </a:r>
            <a:endParaRPr lang="en-US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876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data Tree a = Leaf a 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| Branch (Tree a) (Tree a)</a:t>
            </a:r>
          </a:p>
          <a:p>
            <a:pPr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instance </a:t>
            </a:r>
            <a:r>
              <a:rPr lang="en-US" sz="2400" b="1" dirty="0" err="1">
                <a:latin typeface="Courier New" pitchFamily="49" charset="0"/>
              </a:rPr>
              <a:t>Functor</a:t>
            </a:r>
            <a:r>
              <a:rPr lang="en-US" sz="2400" b="1" dirty="0">
                <a:latin typeface="Courier New" pitchFamily="49" charset="0"/>
              </a:rPr>
              <a:t> Tree where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fmap</a:t>
            </a:r>
            <a:r>
              <a:rPr lang="en-US" sz="2400" b="1" dirty="0">
                <a:latin typeface="Courier New" pitchFamily="49" charset="0"/>
              </a:rPr>
              <a:t> f (Leaf x) = Leaf (f x)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fmap</a:t>
            </a:r>
            <a:r>
              <a:rPr lang="en-US" sz="2400" b="1" dirty="0">
                <a:latin typeface="Courier New" pitchFamily="49" charset="0"/>
              </a:rPr>
              <a:t> f (Branch x y) = 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Branch (</a:t>
            </a:r>
            <a:r>
              <a:rPr lang="en-US" sz="2400" b="1" dirty="0" err="1">
                <a:latin typeface="Courier New" pitchFamily="49" charset="0"/>
              </a:rPr>
              <a:t>fmap</a:t>
            </a:r>
            <a:r>
              <a:rPr lang="en-US" sz="2400" b="1" dirty="0">
                <a:latin typeface="Courier New" pitchFamily="49" charset="0"/>
              </a:rPr>
              <a:t> f x) (</a:t>
            </a:r>
            <a:r>
              <a:rPr lang="en-US" sz="2400" b="1" dirty="0" err="1">
                <a:latin typeface="Courier New" pitchFamily="49" charset="0"/>
              </a:rPr>
              <a:t>fmap</a:t>
            </a:r>
            <a:r>
              <a:rPr lang="en-US" sz="2400" b="1" dirty="0">
                <a:latin typeface="Courier New" pitchFamily="49" charset="0"/>
              </a:rPr>
              <a:t> f y)</a:t>
            </a:r>
          </a:p>
          <a:p>
            <a:pPr>
              <a:buFontTx/>
              <a:buNone/>
            </a:pPr>
            <a:endParaRPr lang="en-US" sz="1600" b="1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instance </a:t>
            </a:r>
            <a:r>
              <a:rPr lang="en-US" sz="2400" b="1" dirty="0" err="1">
                <a:latin typeface="Courier New" pitchFamily="49" charset="0"/>
              </a:rPr>
              <a:t>Functor</a:t>
            </a:r>
            <a:r>
              <a:rPr lang="en-US" sz="2400" b="1" dirty="0">
                <a:latin typeface="Courier New" pitchFamily="49" charset="0"/>
              </a:rPr>
              <a:t> ((,) c) where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</a:t>
            </a:r>
            <a:r>
              <a:rPr lang="en-US" sz="2400" b="1" dirty="0" err="1">
                <a:latin typeface="Courier New" pitchFamily="49" charset="0"/>
              </a:rPr>
              <a:t>fmap</a:t>
            </a:r>
            <a:r>
              <a:rPr lang="en-US" sz="2400" b="1" dirty="0">
                <a:latin typeface="Courier New" pitchFamily="49" charset="0"/>
              </a:rPr>
              <a:t> f (</a:t>
            </a:r>
            <a:r>
              <a:rPr lang="en-US" sz="2400" b="1" dirty="0" err="1">
                <a:latin typeface="Courier New" pitchFamily="49" charset="0"/>
              </a:rPr>
              <a:t>x,y</a:t>
            </a:r>
            <a:r>
              <a:rPr lang="en-US" sz="2400" b="1" dirty="0">
                <a:latin typeface="Courier New" pitchFamily="49" charset="0"/>
              </a:rPr>
              <a:t>) = (x, f </a:t>
            </a:r>
            <a:r>
              <a:rPr lang="en-US" sz="2400" b="1" dirty="0" smtClean="0">
                <a:latin typeface="Courier New" pitchFamily="49" charset="0"/>
              </a:rPr>
              <a:t>y)</a:t>
            </a:r>
          </a:p>
          <a:p>
            <a:pPr>
              <a:buFontTx/>
              <a:buNone/>
            </a:pPr>
            <a:endParaRPr lang="en-US" sz="2400" b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Instances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800" b="1" dirty="0">
              <a:latin typeface="Garamond" pitchFamily="18" charset="0"/>
            </a:endParaRP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instance </a:t>
            </a:r>
            <a:r>
              <a:rPr lang="en-US" sz="2800" b="1" dirty="0" err="1">
                <a:latin typeface="Courier New" pitchFamily="49" charset="0"/>
              </a:rPr>
              <a:t>Functor</a:t>
            </a:r>
            <a:r>
              <a:rPr lang="en-US" sz="2800" b="1" dirty="0">
                <a:latin typeface="Courier New" pitchFamily="49" charset="0"/>
              </a:rPr>
              <a:t> [] where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</a:t>
            </a:r>
            <a:r>
              <a:rPr lang="en-US" sz="2800" b="1" dirty="0" err="1">
                <a:latin typeface="Courier New" pitchFamily="49" charset="0"/>
              </a:rPr>
              <a:t>fmap</a:t>
            </a:r>
            <a:r>
              <a:rPr lang="en-US" sz="2800" b="1" dirty="0">
                <a:latin typeface="Courier New" pitchFamily="49" charset="0"/>
              </a:rPr>
              <a:t> f []     = []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</a:t>
            </a:r>
            <a:r>
              <a:rPr lang="en-US" sz="2800" b="1" dirty="0" err="1">
                <a:latin typeface="Courier New" pitchFamily="49" charset="0"/>
              </a:rPr>
              <a:t>fmap</a:t>
            </a:r>
            <a:r>
              <a:rPr lang="en-US" sz="2800" b="1" dirty="0">
                <a:latin typeface="Courier New" pitchFamily="49" charset="0"/>
              </a:rPr>
              <a:t> f (x:xs) = f x : </a:t>
            </a:r>
            <a:r>
              <a:rPr lang="en-US" sz="2800" b="1" dirty="0" err="1">
                <a:latin typeface="Courier New" pitchFamily="49" charset="0"/>
              </a:rPr>
              <a:t>fmap</a:t>
            </a:r>
            <a:r>
              <a:rPr lang="en-US" sz="2800" b="1" dirty="0">
                <a:latin typeface="Courier New" pitchFamily="49" charset="0"/>
              </a:rPr>
              <a:t> f </a:t>
            </a:r>
            <a:r>
              <a:rPr lang="en-US" sz="2800" b="1" dirty="0" err="1">
                <a:latin typeface="Courier New" pitchFamily="49" charset="0"/>
              </a:rPr>
              <a:t>xs</a:t>
            </a:r>
            <a:endParaRPr lang="en-US" sz="2800" b="1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2800" b="1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28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instance </a:t>
            </a:r>
            <a:r>
              <a:rPr lang="en-US" sz="2800" b="1" dirty="0" err="1">
                <a:latin typeface="Courier New" pitchFamily="49" charset="0"/>
              </a:rPr>
              <a:t>Functor</a:t>
            </a:r>
            <a:r>
              <a:rPr lang="en-US" sz="2800" b="1" dirty="0">
                <a:latin typeface="Courier New" pitchFamily="49" charset="0"/>
              </a:rPr>
              <a:t> Maybe where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</a:t>
            </a:r>
            <a:r>
              <a:rPr lang="en-US" sz="2800" b="1" dirty="0" err="1">
                <a:latin typeface="Courier New" pitchFamily="49" charset="0"/>
              </a:rPr>
              <a:t>fmap</a:t>
            </a:r>
            <a:r>
              <a:rPr lang="en-US" sz="2800" b="1" dirty="0">
                <a:latin typeface="Courier New" pitchFamily="49" charset="0"/>
              </a:rPr>
              <a:t> f Nothing  = Nothing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</a:t>
            </a:r>
            <a:r>
              <a:rPr lang="en-US" sz="2800" b="1" dirty="0" err="1">
                <a:latin typeface="Courier New" pitchFamily="49" charset="0"/>
              </a:rPr>
              <a:t>fmap</a:t>
            </a:r>
            <a:r>
              <a:rPr lang="en-US" sz="2800" b="1" dirty="0">
                <a:latin typeface="Courier New" pitchFamily="49" charset="0"/>
              </a:rPr>
              <a:t> f (Just x) = Just (f x)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uses of Higher order T.C.’s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data Tree t a = Tip a </a:t>
            </a:r>
            <a:endParaRPr lang="en-US" sz="2800" b="1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</a:rPr>
              <a:t>             | </a:t>
            </a:r>
            <a:r>
              <a:rPr lang="en-US" sz="2800" b="1" dirty="0">
                <a:latin typeface="Courier New" pitchFamily="49" charset="0"/>
              </a:rPr>
              <a:t>Node (t (Tree t a))</a:t>
            </a:r>
          </a:p>
          <a:p>
            <a:pPr>
              <a:buFontTx/>
              <a:buNone/>
            </a:pPr>
            <a:endParaRPr lang="en-US" sz="28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t1 = Node [Tip 3, Tip 0]</a:t>
            </a:r>
          </a:p>
          <a:p>
            <a:pPr lvl="1">
              <a:buFontTx/>
              <a:buNone/>
            </a:pPr>
            <a:r>
              <a:rPr lang="en-US" sz="2100" b="1" dirty="0">
                <a:latin typeface="Courier New" pitchFamily="49" charset="0"/>
              </a:rPr>
              <a:t>Main&gt; :t t1</a:t>
            </a:r>
          </a:p>
          <a:p>
            <a:pPr lvl="1">
              <a:buFontTx/>
              <a:buNone/>
            </a:pPr>
            <a:r>
              <a:rPr lang="en-US" sz="2100" b="1" dirty="0">
                <a:latin typeface="Courier New" pitchFamily="49" charset="0"/>
              </a:rPr>
              <a:t>t1 :: Tree [] </a:t>
            </a:r>
            <a:r>
              <a:rPr lang="en-US" sz="2100" b="1" dirty="0" err="1">
                <a:latin typeface="Courier New" pitchFamily="49" charset="0"/>
              </a:rPr>
              <a:t>Int</a:t>
            </a:r>
            <a:endParaRPr lang="en-US" sz="2100" b="1" dirty="0">
              <a:latin typeface="Courier New" pitchFamily="49" charset="0"/>
            </a:endParaRPr>
          </a:p>
          <a:p>
            <a:endParaRPr lang="en-US" sz="28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data Bin x = Two x </a:t>
            </a:r>
            <a:r>
              <a:rPr lang="en-US" sz="2800" b="1" dirty="0" err="1">
                <a:latin typeface="Courier New" pitchFamily="49" charset="0"/>
              </a:rPr>
              <a:t>x</a:t>
            </a:r>
            <a:endParaRPr lang="en-US" sz="2800" b="1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28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t2 = Node (Two(Tip 5) (Tip 21))</a:t>
            </a:r>
            <a:endParaRPr lang="en-US" sz="2800" b="1" dirty="0"/>
          </a:p>
          <a:p>
            <a:pPr lvl="1">
              <a:buFontTx/>
              <a:buNone/>
            </a:pPr>
            <a:r>
              <a:rPr lang="en-US" sz="2100" b="1" dirty="0">
                <a:latin typeface="Courier New" pitchFamily="49" charset="0"/>
              </a:rPr>
              <a:t>Main&gt; :t t2</a:t>
            </a:r>
          </a:p>
          <a:p>
            <a:pPr lvl="1">
              <a:buFontTx/>
              <a:buNone/>
            </a:pPr>
            <a:r>
              <a:rPr lang="en-US" sz="2100" b="1" dirty="0">
                <a:latin typeface="Courier New" pitchFamily="49" charset="0"/>
              </a:rPr>
              <a:t>t2 :: Tree Bin </a:t>
            </a:r>
            <a:r>
              <a:rPr lang="en-US" sz="2100" b="1" dirty="0" err="1">
                <a:latin typeface="Courier New" pitchFamily="49" charset="0"/>
              </a:rPr>
              <a:t>Int</a:t>
            </a:r>
            <a:endParaRPr lang="en-US" sz="2100" b="1" dirty="0">
              <a:latin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kind of Tree?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3200" dirty="0"/>
              <a:t>Tree is a binary type constructor</a:t>
            </a:r>
          </a:p>
          <a:p>
            <a:pPr lvl="1"/>
            <a:r>
              <a:rPr lang="en-US" dirty="0"/>
              <a:t>It’s kind will  be something like:  </a:t>
            </a:r>
            <a:r>
              <a:rPr lang="en-US" sz="2400" b="1" dirty="0">
                <a:latin typeface="Courier New" pitchFamily="49" charset="0"/>
              </a:rPr>
              <a:t>? -&gt; ? -&gt; *</a:t>
            </a:r>
          </a:p>
          <a:p>
            <a:pPr lvl="1">
              <a:buFontTx/>
              <a:buNone/>
            </a:pPr>
            <a:endParaRPr lang="en-US" sz="2400" dirty="0">
              <a:latin typeface="Courier New" pitchFamily="49" charset="0"/>
            </a:endParaRPr>
          </a:p>
          <a:p>
            <a:r>
              <a:rPr lang="en-US" sz="3200" dirty="0"/>
              <a:t>The first argument to Tree is itself a type constructor, the second is just an ordinary type.</a:t>
            </a:r>
          </a:p>
          <a:p>
            <a:pPr>
              <a:buFontTx/>
              <a:buNone/>
            </a:pPr>
            <a:endParaRPr lang="en-US" sz="3200" dirty="0">
              <a:latin typeface="Courier New" pitchFamily="49" charset="0"/>
            </a:endParaRPr>
          </a:p>
          <a:p>
            <a:pPr lvl="1"/>
            <a:r>
              <a:rPr lang="en-US" sz="2800" b="1" dirty="0">
                <a:latin typeface="Courier New" pitchFamily="49" charset="0"/>
              </a:rPr>
              <a:t>Tree :: (* -&gt; *)-&gt; * -&gt; *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Functor</a:t>
            </a:r>
            <a:r>
              <a:rPr lang="en-US" dirty="0" smtClean="0"/>
              <a:t> instances of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Functor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(Tree2 Bin) where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 (Tip x) = Tip(f x)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 (Node (Two x y)) = 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Node (Two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 x)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 y))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Functor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(Tree2 []) where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 (Tip x) = Tip(f x)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 (Node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= Node (map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f)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1427</Words>
  <Application>Microsoft Office PowerPoint</Application>
  <PresentationFormat>On-screen Show (4:3)</PresentationFormat>
  <Paragraphs>245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Grab Bag of Interesting Stuff</vt:lpstr>
      <vt:lpstr>Higher Order types</vt:lpstr>
      <vt:lpstr>The Functor Class</vt:lpstr>
      <vt:lpstr>Notes</vt:lpstr>
      <vt:lpstr>Instances of class functor</vt:lpstr>
      <vt:lpstr>More Instances</vt:lpstr>
      <vt:lpstr>Other uses of Higher order T.C.’s</vt:lpstr>
      <vt:lpstr>What is the kind of Tree?</vt:lpstr>
      <vt:lpstr>Functor instances of Tree</vt:lpstr>
      <vt:lpstr>Can we do better</vt:lpstr>
      <vt:lpstr>The Monad Class</vt:lpstr>
      <vt:lpstr>Generic Monad functions</vt:lpstr>
      <vt:lpstr>Files and Handles</vt:lpstr>
      <vt:lpstr>File Modes</vt:lpstr>
      <vt:lpstr>Standard Channels and Errors</vt:lpstr>
      <vt:lpstr>IOError</vt:lpstr>
      <vt:lpstr>Handling IO Errors</vt:lpstr>
      <vt:lpstr>An Example</vt:lpstr>
      <vt:lpstr>Catching errors when opening files</vt:lpstr>
      <vt:lpstr>Copying Files</vt:lpstr>
    </vt:vector>
  </TitlesOfParts>
  <Company>Portland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Bag of Interesting Stuff</dc:title>
  <dc:creator>Tim Sheard</dc:creator>
  <cp:lastModifiedBy>Tim Sheard</cp:lastModifiedBy>
  <cp:revision>9</cp:revision>
  <dcterms:created xsi:type="dcterms:W3CDTF">2009-05-26T17:40:24Z</dcterms:created>
  <dcterms:modified xsi:type="dcterms:W3CDTF">2009-05-26T18:03:31Z</dcterms:modified>
</cp:coreProperties>
</file>