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9" r:id="rId3"/>
    <p:sldId id="261" r:id="rId4"/>
    <p:sldId id="262" r:id="rId5"/>
    <p:sldId id="263" r:id="rId6"/>
    <p:sldId id="264" r:id="rId7"/>
    <p:sldId id="266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8" r:id="rId20"/>
    <p:sldId id="277" r:id="rId21"/>
    <p:sldId id="279" r:id="rId22"/>
    <p:sldId id="280" r:id="rId23"/>
    <p:sldId id="281" r:id="rId24"/>
    <p:sldId id="258" r:id="rId25"/>
  </p:sldIdLst>
  <p:sldSz cx="9144000" cy="6858000" type="letter"/>
  <p:notesSz cx="9283700" cy="69977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9966"/>
    <a:srgbClr val="FFCC00"/>
    <a:srgbClr val="996633"/>
    <a:srgbClr val="990033"/>
    <a:srgbClr val="FF3300"/>
    <a:srgbClr val="80008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7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7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322763" y="6664325"/>
            <a:ext cx="635000" cy="214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73416" tIns="37523" rIns="73416" bIns="37523">
            <a:spAutoFit/>
          </a:bodyPr>
          <a:lstStyle/>
          <a:p>
            <a:pPr algn="ctr" defTabSz="735013">
              <a:lnSpc>
                <a:spcPct val="90000"/>
              </a:lnSpc>
            </a:pPr>
            <a:r>
              <a:rPr lang="en-US" sz="1000" b="0"/>
              <a:t>Page </a:t>
            </a:r>
            <a:fld id="{1EC11630-DBC7-4F99-888A-881E79DF6CAF}" type="slidenum">
              <a:rPr lang="en-US" sz="1000" b="0"/>
              <a:pPr algn="ctr" defTabSz="735013">
                <a:lnSpc>
                  <a:spcPct val="90000"/>
                </a:lnSpc>
              </a:pPr>
              <a:t>‹#›</a:t>
            </a:fld>
            <a:endParaRPr lang="en-US" sz="1000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4322763" y="6664325"/>
            <a:ext cx="635000" cy="2143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73416" tIns="37523" rIns="73416" bIns="37523">
            <a:spAutoFit/>
          </a:bodyPr>
          <a:lstStyle/>
          <a:p>
            <a:pPr algn="ctr" defTabSz="735013">
              <a:lnSpc>
                <a:spcPct val="90000"/>
              </a:lnSpc>
            </a:pPr>
            <a:r>
              <a:rPr lang="en-US" sz="1000" b="0"/>
              <a:t>Page </a:t>
            </a:r>
            <a:fld id="{3D00E453-A025-4647-A707-F9579E2E3A08}" type="slidenum">
              <a:rPr lang="en-US" sz="1000" b="0"/>
              <a:pPr algn="ctr" defTabSz="735013">
                <a:lnSpc>
                  <a:spcPct val="90000"/>
                </a:lnSpc>
              </a:pPr>
              <a:t>‹#›</a:t>
            </a:fld>
            <a:endParaRPr lang="en-US" sz="1000" b="0"/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7050"/>
            <a:ext cx="3497263" cy="26225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89038" y="3324225"/>
            <a:ext cx="6905625" cy="3157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78310" tIns="39155" rIns="78310" bIns="391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754063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376238" algn="l" defTabSz="754063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754063" algn="l" defTabSz="754063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130300" algn="l" defTabSz="754063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508125" algn="l" defTabSz="754063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0650" y="285750"/>
            <a:ext cx="2063750" cy="6115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400" y="285750"/>
            <a:ext cx="6038850" cy="6115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52500"/>
            <a:ext cx="4000500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3900" y="952500"/>
            <a:ext cx="4000500" cy="5448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9400" y="285750"/>
            <a:ext cx="8255000" cy="514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52500"/>
            <a:ext cx="8153400" cy="5448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Body 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12713" y="-9525"/>
            <a:ext cx="2603500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200"/>
              <a:t>Cse536  Functional Programming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8037513" y="6515100"/>
            <a:ext cx="430212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fld id="{1E105944-8174-44D4-A64F-6C291D257FB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112713" y="6492875"/>
            <a:ext cx="1323975" cy="36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fld id="{9FF29A4C-1CA4-4036-AE6C-5BB76A6EA6B7}" type="datetime1">
              <a:rPr lang="en-US" sz="1800"/>
              <a:pPr/>
              <a:t>1/11/2010</a:t>
            </a:fld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b="1">
          <a:solidFill>
            <a:schemeClr val="tx1"/>
          </a:solidFill>
          <a:latin typeface="+mj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b="1">
          <a:solidFill>
            <a:schemeClr val="tx1"/>
          </a:solidFill>
          <a:latin typeface="+mj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 b="1">
          <a:solidFill>
            <a:schemeClr val="tx1"/>
          </a:solidFill>
          <a:latin typeface="+mj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j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j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j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j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 b="1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performance.h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audio" Target="file:///D:\work\sheard\Courses\FunProg\web\lecturenotes\MusicSounds\ex4.mid" TargetMode="External"/><Relationship Id="rId7" Type="http://schemas.openxmlformats.org/officeDocument/2006/relationships/image" Target="../media/image14.jpeg"/><Relationship Id="rId2" Type="http://schemas.openxmlformats.org/officeDocument/2006/relationships/audio" Target="file:///D:\work\sheard\Courses\FunProg\web\lecturenotes\MusicSounds\ex3.mid" TargetMode="External"/><Relationship Id="rId1" Type="http://schemas.openxmlformats.org/officeDocument/2006/relationships/audio" Target="file:///D:\work\sheard\Courses\FunProg\web\lecturenotes\MusicSounds\ex2.mid" TargetMode="Externa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work\sheard\Courses\FunProg\web\lecturenotes\MusicSounds\ex5.mid" TargetMode="Externa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work\sheard\Courses\FunProg\web\lecturenotes\MusicSounds\ex6.mid" TargetMode="Externa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work\sheard\Courses\FunProg\web\lecturenotes\MusicSounds\ex7.mid" TargetMode="External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D:\work\sheard\Courses\FunProg\web\lecturenotes\MusicSounds\funkGroove.mid" TargetMode="External"/><Relationship Id="rId4" Type="http://schemas.openxmlformats.org/officeDocument/2006/relationships/image" Target="../media/image1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79400" y="314325"/>
            <a:ext cx="8255000" cy="514350"/>
          </a:xfrm>
          <a:noFill/>
          <a:ln/>
        </p:spPr>
        <p:txBody>
          <a:bodyPr/>
          <a:lstStyle/>
          <a:p>
            <a:r>
              <a:rPr lang="en-US" sz="2800" dirty="0" smtClean="0"/>
              <a:t>Compositional Functional Programming </a:t>
            </a:r>
            <a:br>
              <a:rPr lang="en-US" sz="2800" dirty="0" smtClean="0"/>
            </a:br>
            <a:r>
              <a:rPr lang="en-US" sz="2800" dirty="0" smtClean="0"/>
              <a:t>with the </a:t>
            </a:r>
            <a:r>
              <a:rPr lang="en-US" sz="2800" dirty="0" err="1" smtClean="0"/>
              <a:t>Haskore</a:t>
            </a:r>
            <a:r>
              <a:rPr lang="en-US" sz="2800" dirty="0" smtClean="0"/>
              <a:t> Music </a:t>
            </a:r>
            <a:endParaRPr lang="en-US" sz="28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952500"/>
            <a:ext cx="8153400" cy="5448300"/>
          </a:xfrm>
          <a:noFill/>
          <a:ln/>
        </p:spPr>
        <p:txBody>
          <a:bodyPr/>
          <a:lstStyle/>
          <a:p>
            <a:pPr marL="57150" indent="-57150">
              <a:tabLst>
                <a:tab pos="1200150" algn="l"/>
              </a:tabLst>
            </a:pPr>
            <a:endParaRPr lang="en-US" dirty="0" smtClean="0"/>
          </a:p>
          <a:p>
            <a:pPr marL="57150" indent="-57150">
              <a:tabLst>
                <a:tab pos="1200150" algn="l"/>
              </a:tabLst>
            </a:pPr>
            <a:r>
              <a:rPr lang="en-US" dirty="0" err="1" smtClean="0"/>
              <a:t>Todays</a:t>
            </a:r>
            <a:r>
              <a:rPr lang="en-US" dirty="0" smtClean="0"/>
              <a:t> Topics</a:t>
            </a:r>
          </a:p>
          <a:p>
            <a:pPr marL="742950" lvl="1" indent="-57150">
              <a:tabLst>
                <a:tab pos="1200150" algn="l"/>
              </a:tabLst>
            </a:pPr>
            <a:r>
              <a:rPr lang="en-US" smtClean="0"/>
              <a:t> The Haskore</a:t>
            </a:r>
            <a:r>
              <a:rPr lang="en-US" dirty="0" smtClean="0"/>
              <a:t> System</a:t>
            </a:r>
          </a:p>
          <a:p>
            <a:pPr marL="742950" lvl="1" indent="-57150">
              <a:tabLst>
                <a:tab pos="1200150" algn="l"/>
              </a:tabLst>
            </a:pPr>
            <a:r>
              <a:rPr lang="en-US" dirty="0" smtClean="0"/>
              <a:t>The </a:t>
            </a:r>
            <a:r>
              <a:rPr lang="en-US" sz="2000" dirty="0">
                <a:latin typeface="Courier New" pitchFamily="49" charset="0"/>
              </a:rPr>
              <a:t>Music</a:t>
            </a:r>
            <a:r>
              <a:rPr lang="en-US" dirty="0"/>
              <a:t> </a:t>
            </a:r>
            <a:r>
              <a:rPr lang="en-US" dirty="0" err="1"/>
              <a:t>datatype</a:t>
            </a:r>
            <a:endParaRPr lang="en-US" dirty="0"/>
          </a:p>
          <a:p>
            <a:pPr marL="742950" lvl="1" indent="-57150">
              <a:tabLst>
                <a:tab pos="1200150" algn="l"/>
              </a:tabLst>
            </a:pPr>
            <a:r>
              <a:rPr lang="en-US" sz="1400" dirty="0"/>
              <a:t>MIDI Instruments</a:t>
            </a:r>
          </a:p>
          <a:p>
            <a:pPr marL="742950" lvl="1" indent="-57150">
              <a:tabLst>
                <a:tab pos="1200150" algn="l"/>
              </a:tabLst>
            </a:pPr>
            <a:r>
              <a:rPr lang="en-US" sz="1400" dirty="0"/>
              <a:t>Pitch &amp; absolute Pitch</a:t>
            </a:r>
          </a:p>
          <a:p>
            <a:pPr marL="742950" lvl="1" indent="-57150">
              <a:tabLst>
                <a:tab pos="1200150" algn="l"/>
              </a:tabLst>
            </a:pPr>
            <a:r>
              <a:rPr lang="en-US" sz="1400" dirty="0"/>
              <a:t>Composing Music</a:t>
            </a:r>
          </a:p>
          <a:p>
            <a:pPr marL="1657350" lvl="2">
              <a:tabLst>
                <a:tab pos="1200150" algn="l"/>
              </a:tabLst>
            </a:pPr>
            <a:r>
              <a:rPr lang="en-US" sz="1400" dirty="0"/>
              <a:t>Delay</a:t>
            </a:r>
          </a:p>
          <a:p>
            <a:pPr marL="1657350" lvl="2">
              <a:tabLst>
                <a:tab pos="1200150" algn="l"/>
              </a:tabLst>
            </a:pPr>
            <a:r>
              <a:rPr lang="en-US" sz="1400" dirty="0"/>
              <a:t>Repeating</a:t>
            </a:r>
          </a:p>
          <a:p>
            <a:pPr marL="1657350" lvl="2">
              <a:tabLst>
                <a:tab pos="1200150" algn="l"/>
              </a:tabLst>
            </a:pPr>
            <a:r>
              <a:rPr lang="en-US" sz="1400" dirty="0"/>
              <a:t>Transposing</a:t>
            </a:r>
          </a:p>
          <a:p>
            <a:pPr marL="742950" lvl="1" indent="-57150">
              <a:tabLst>
                <a:tab pos="1200150" algn="l"/>
              </a:tabLst>
            </a:pPr>
            <a:r>
              <a:rPr lang="en-US" sz="1400" dirty="0"/>
              <a:t>Manipulating Music</a:t>
            </a:r>
          </a:p>
          <a:p>
            <a:pPr marL="1657350" lvl="2">
              <a:tabLst>
                <a:tab pos="1200150" algn="l"/>
              </a:tabLst>
            </a:pPr>
            <a:r>
              <a:rPr lang="en-US" sz="1400" dirty="0"/>
              <a:t>Duration</a:t>
            </a:r>
          </a:p>
          <a:p>
            <a:pPr marL="1657350" lvl="2">
              <a:tabLst>
                <a:tab pos="1200150" algn="l"/>
              </a:tabLst>
            </a:pPr>
            <a:r>
              <a:rPr lang="en-US" sz="1400" dirty="0"/>
              <a:t>Cutting</a:t>
            </a:r>
          </a:p>
          <a:p>
            <a:pPr marL="1657350" lvl="2">
              <a:tabLst>
                <a:tab pos="1200150" algn="l"/>
              </a:tabLst>
            </a:pPr>
            <a:r>
              <a:rPr lang="en-US" sz="1400" dirty="0"/>
              <a:t>Reversing</a:t>
            </a:r>
          </a:p>
          <a:p>
            <a:pPr marL="742950" lvl="1" indent="-57150">
              <a:tabLst>
                <a:tab pos="1200150" algn="l"/>
              </a:tabLst>
            </a:pPr>
            <a:r>
              <a:rPr lang="en-US" sz="1400" dirty="0"/>
              <a:t>Percussion</a:t>
            </a:r>
          </a:p>
          <a:p>
            <a:pPr marL="742950" lvl="1" indent="-57150">
              <a:tabLst>
                <a:tab pos="1200150" algn="l"/>
              </a:tabLst>
            </a:pPr>
            <a:r>
              <a:rPr lang="en-US" sz="1400" dirty="0"/>
              <a:t>Presentation and the MIDI file format</a:t>
            </a:r>
          </a:p>
          <a:p>
            <a:pPr marL="57150" indent="-57150">
              <a:buFontTx/>
              <a:buNone/>
              <a:tabLst>
                <a:tab pos="1200150" algn="l"/>
              </a:tabLst>
            </a:pPr>
            <a:r>
              <a:rPr lang="en-US" sz="2000" dirty="0"/>
              <a:t> 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Generic Music - Rests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52500"/>
            <a:ext cx="8534400" cy="544830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wn,  hn,  qn,  en,  sn,  tn  :: Dur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dhn, dqn, den, dsn           :: Dur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wnr, hnr, qnr, enr, snr, tnr :: Music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dhnr, dqnr, denr, dsnr       :: Music</a:t>
            </a:r>
          </a:p>
          <a:p>
            <a:pPr lvl="2">
              <a:buFontTx/>
              <a:buNone/>
            </a:pPr>
            <a:endParaRPr lang="en-US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wn  = 1     ; wnr  = Rest wn      -- whole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hn  = 1%2   ; hnr  = Rest hn      -- half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qn  = 1%4   ; qnr  = Rest qn      -- quarter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en  = 1%8   ; enr  = Rest en      -- eight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sn  = 1%16  ; snr  = Rest sn      -- sixteenth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tn  = 1%32  ; tnr  = Rest tn      -- thirty-second</a:t>
            </a:r>
          </a:p>
          <a:p>
            <a:pPr lvl="3">
              <a:buFontTx/>
              <a:buNone/>
            </a:pPr>
            <a:endParaRPr lang="en-US" sz="18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dhn = 3%4   ; dhnr = Rest dhn     -- dotted half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dqn = 3%8   ; dqnr = Rest dqn     -- dotted quarter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den = 3%16  ; denr = Rest den     -- dotted eighth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dsn = 3%32  ; dsnr = Rest dsn     -- dotted sixteenth</a:t>
            </a:r>
            <a:endParaRPr lang="en-US" sz="200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Lets Write Some </a:t>
            </a:r>
            <a:r>
              <a:rPr lang="en-US">
                <a:hlinkClick r:id="rId2" action="ppaction://hlinkfile"/>
              </a:rPr>
              <a:t>Music</a:t>
            </a:r>
            <a:r>
              <a:rPr lang="en-US"/>
              <a:t>!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line, chord :: [Music] -&gt; Music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line  = foldr (:+:) (Rest 0)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chord = foldr (:=:) (Rest 0)</a:t>
            </a:r>
          </a:p>
          <a:p>
            <a:pPr lvl="2">
              <a:buFontTx/>
              <a:buNone/>
            </a:pPr>
            <a:endParaRPr lang="en-US">
              <a:latin typeface="Courier New" pitchFamily="49" charset="0"/>
            </a:endParaRPr>
          </a:p>
          <a:p>
            <a:r>
              <a:rPr lang="en-US"/>
              <a:t>Example 1</a:t>
            </a:r>
          </a:p>
          <a:p>
            <a:pPr lvl="2"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cScale =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  line [c 4 qn, d 4 qn, e 4 qn,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        f 4 qn, g 4 qn, a 4 qn,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		   b 4 qn, c 5 qn]</a:t>
            </a:r>
          </a:p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  <a:p>
            <a:endParaRPr lang="en-US">
              <a:hlinkClick r:id="rId2" action="ppaction://hlinkfile"/>
            </a:endParaRPr>
          </a:p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</p:txBody>
      </p:sp>
      <p:pic>
        <p:nvPicPr>
          <p:cNvPr id="119812" name="Picture 4" descr="cSacleNot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5257800"/>
            <a:ext cx="7543800" cy="1398588"/>
          </a:xfrm>
          <a:prstGeom prst="rect">
            <a:avLst/>
          </a:prstGeom>
          <a:noFill/>
        </p:spPr>
      </p:pic>
      <p:sp>
        <p:nvSpPr>
          <p:cNvPr id="119815" name="AutoShape 7"/>
          <p:cNvSpPr>
            <a:spLocks noChangeArrowheads="1"/>
          </p:cNvSpPr>
          <p:nvPr/>
        </p:nvSpPr>
        <p:spPr bwMode="auto">
          <a:xfrm>
            <a:off x="6781800" y="4343400"/>
            <a:ext cx="1752600" cy="1066800"/>
          </a:xfrm>
          <a:prstGeom prst="wedgeRoundRectCallout">
            <a:avLst>
              <a:gd name="adj1" fmla="val -168657"/>
              <a:gd name="adj2" fmla="val -2681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Note the change</a:t>
            </a:r>
          </a:p>
          <a:p>
            <a:pPr algn="ctr"/>
            <a:r>
              <a:rPr lang="en-US"/>
              <a:t>in Octave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 Examples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sz="2000">
                <a:latin typeface="Courier New" pitchFamily="49" charset="0"/>
              </a:rPr>
              <a:t>cMaj = [ n 4 hn | n &lt;- [c,e,g] ]</a:t>
            </a:r>
          </a:p>
          <a:p>
            <a:pPr lvl="1">
              <a:buFontTx/>
              <a:buNone/>
            </a:pPr>
            <a:r>
              <a:rPr lang="en-US" sz="2000">
                <a:latin typeface="Courier New" pitchFamily="49" charset="0"/>
              </a:rPr>
              <a:t>cMin = [ n 4 wn | n &lt;- [c,ef, g] ]</a:t>
            </a:r>
          </a:p>
          <a:p>
            <a:endParaRPr lang="en-US"/>
          </a:p>
          <a:p>
            <a:r>
              <a:rPr lang="en-US"/>
              <a:t>Example 2</a:t>
            </a:r>
          </a:p>
          <a:p>
            <a:pPr lvl="1"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2000">
                <a:latin typeface="Courier New" pitchFamily="49" charset="0"/>
              </a:rPr>
              <a:t>cMajArp = line  cMaj</a:t>
            </a:r>
          </a:p>
          <a:p>
            <a:pPr lvl="1"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r>
              <a:rPr lang="en-US"/>
              <a:t>Example 3</a:t>
            </a:r>
          </a:p>
          <a:p>
            <a:pPr lvl="1"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2000">
                <a:latin typeface="Courier New" pitchFamily="49" charset="0"/>
              </a:rPr>
              <a:t>cMajChd = chord cMaj</a:t>
            </a:r>
            <a:endParaRPr lang="en-US">
              <a:latin typeface="Courier New" pitchFamily="49" charset="0"/>
            </a:endParaRPr>
          </a:p>
          <a:p>
            <a:pPr>
              <a:buFontTx/>
              <a:buNone/>
            </a:pPr>
            <a:endParaRPr lang="en-US"/>
          </a:p>
          <a:p>
            <a:r>
              <a:rPr lang="en-US"/>
              <a:t>Example 4</a:t>
            </a:r>
          </a:p>
          <a:p>
            <a:pPr lvl="1"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pPr lvl="1">
              <a:buFontTx/>
              <a:buNone/>
            </a:pPr>
            <a:r>
              <a:rPr lang="en-US" sz="2000">
                <a:latin typeface="Courier New" pitchFamily="49" charset="0"/>
              </a:rPr>
              <a:t>ex4 = line [ chord cMaj, chord cMin ]</a:t>
            </a:r>
          </a:p>
          <a:p>
            <a:pPr lvl="1"/>
            <a:endParaRPr lang="en-US"/>
          </a:p>
        </p:txBody>
      </p:sp>
      <p:pic>
        <p:nvPicPr>
          <p:cNvPr id="120836" name="Picture 4" descr="CMajCMi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90800" y="5181600"/>
            <a:ext cx="3228975" cy="866775"/>
          </a:xfrm>
          <a:prstGeom prst="rect">
            <a:avLst/>
          </a:prstGeom>
          <a:noFill/>
        </p:spPr>
      </p:pic>
      <p:pic>
        <p:nvPicPr>
          <p:cNvPr id="120837" name="Picture 5" descr="ucMajAr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67000" y="2133600"/>
            <a:ext cx="2647950" cy="428625"/>
          </a:xfrm>
          <a:prstGeom prst="rect">
            <a:avLst/>
          </a:prstGeom>
          <a:noFill/>
        </p:spPr>
      </p:pic>
      <p:pic>
        <p:nvPicPr>
          <p:cNvPr id="120838" name="Picture 6" descr="cMajChdNotes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4600" y="3657600"/>
            <a:ext cx="1514475" cy="609600"/>
          </a:xfrm>
          <a:prstGeom prst="rect">
            <a:avLst/>
          </a:prstGeom>
          <a:noFill/>
        </p:spPr>
      </p:pic>
      <p:pic>
        <p:nvPicPr>
          <p:cNvPr id="120840" name="Picture 8" descr="cMajChrPian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58000" y="762000"/>
            <a:ext cx="2019300" cy="1533525"/>
          </a:xfrm>
          <a:prstGeom prst="rect">
            <a:avLst/>
          </a:prstGeom>
          <a:noFill/>
        </p:spPr>
      </p:pic>
      <p:pic>
        <p:nvPicPr>
          <p:cNvPr id="120844" name="ex2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91200" y="2209800"/>
            <a:ext cx="304800" cy="304800"/>
          </a:xfrm>
          <a:prstGeom prst="rect">
            <a:avLst/>
          </a:prstGeom>
          <a:noFill/>
        </p:spPr>
      </p:pic>
      <p:pic>
        <p:nvPicPr>
          <p:cNvPr id="120845" name="ex3.mid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72000" y="3733800"/>
            <a:ext cx="304800" cy="304800"/>
          </a:xfrm>
          <a:prstGeom prst="rect">
            <a:avLst/>
          </a:prstGeom>
          <a:noFill/>
        </p:spPr>
      </p:pic>
      <p:pic>
        <p:nvPicPr>
          <p:cNvPr id="120846" name="ex4.mid">
            <a:hlinkClick r:id="" action="ppaction://media"/>
          </p:cNvPr>
          <p:cNvPicPr>
            <a:picLocks noRot="1" noChangeAspect="1" noChangeArrowheads="1"/>
          </p:cNvPicPr>
          <p:nvPr>
            <a:audioFile r:link="rId3"/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00800" y="54864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08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084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4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0844"/>
                </p:tgtEl>
              </p:cMediaNode>
            </p:audi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08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1" fill="hold"/>
                                        <p:tgtEl>
                                          <p:spTgt spid="12084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45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0845"/>
                </p:tgtEl>
              </p:cMediaNode>
            </p:audi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08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" fill="hold"/>
                                        <p:tgtEl>
                                          <p:spTgt spid="12084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0846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0846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Time Delaying Music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delay :: Dur -&gt; Music -&gt; Music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delay d m = Rest d :+: m</a:t>
            </a:r>
          </a:p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ex5 = cScale :=: (delay dhn cScale)</a:t>
            </a:r>
          </a:p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</p:txBody>
      </p:sp>
      <p:pic>
        <p:nvPicPr>
          <p:cNvPr id="121860" name="Picture 4" descr="delayCsca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4343400"/>
            <a:ext cx="7315200" cy="1200150"/>
          </a:xfrm>
          <a:prstGeom prst="rect">
            <a:avLst/>
          </a:prstGeom>
          <a:noFill/>
        </p:spPr>
      </p:pic>
      <p:pic>
        <p:nvPicPr>
          <p:cNvPr id="121863" name="ex5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91400" y="11430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18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18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86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1863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Transposing Music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ex6 = line [line cMaj,Trans 12 (line cMaj)]</a:t>
            </a:r>
          </a:p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</p:txBody>
      </p:sp>
      <p:pic>
        <p:nvPicPr>
          <p:cNvPr id="122884" name="Picture 4" descr="transposeCmaj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495800"/>
            <a:ext cx="7848600" cy="1333500"/>
          </a:xfrm>
          <a:prstGeom prst="rect">
            <a:avLst/>
          </a:prstGeom>
          <a:noFill/>
        </p:spPr>
      </p:pic>
      <p:sp>
        <p:nvSpPr>
          <p:cNvPr id="122887" name="Line 7"/>
          <p:cNvSpPr>
            <a:spLocks noChangeShapeType="1"/>
          </p:cNvSpPr>
          <p:nvPr/>
        </p:nvSpPr>
        <p:spPr bwMode="auto">
          <a:xfrm>
            <a:off x="5257800" y="4953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888" name="AutoShape 8"/>
          <p:cNvSpPr>
            <a:spLocks noChangeArrowheads="1"/>
          </p:cNvSpPr>
          <p:nvPr/>
        </p:nvSpPr>
        <p:spPr bwMode="auto">
          <a:xfrm>
            <a:off x="5257800" y="3581400"/>
            <a:ext cx="1371600" cy="1066800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12 tone</a:t>
            </a:r>
          </a:p>
          <a:p>
            <a:pPr algn="ctr"/>
            <a:r>
              <a:rPr lang="en-US"/>
              <a:t>difference</a:t>
            </a:r>
          </a:p>
        </p:txBody>
      </p:sp>
      <p:pic>
        <p:nvPicPr>
          <p:cNvPr id="122889" name="ex6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10668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28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288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288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2889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Repeating Music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repeatM :: Music -&gt; Music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repeatM m = m :+: repeatM m</a:t>
            </a:r>
          </a:p>
          <a:p>
            <a:pPr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nBeatsRest n note =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   line ((take n (repeat note)) ++ [qnr])</a:t>
            </a:r>
          </a:p>
          <a:p>
            <a:pPr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ex7 = 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  line [e 4 qn, d 4 qn, c 4 qn, d 4 qn,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        line [ nBeatsRest 3 (n 4 qn) | n &lt;- [e,d] ],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        e 4 qn, nBeatsRest 2 (g 4 qn) ]</a:t>
            </a:r>
          </a:p>
          <a:p>
            <a:pPr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pPr>
              <a:buFontTx/>
              <a:buNone/>
            </a:pPr>
            <a:endParaRPr lang="en-US" sz="2000">
              <a:latin typeface="Courier New" pitchFamily="49" charset="0"/>
            </a:endParaRPr>
          </a:p>
        </p:txBody>
      </p:sp>
      <p:pic>
        <p:nvPicPr>
          <p:cNvPr id="123908" name="Picture 4" descr="repeatMaryLam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181600"/>
            <a:ext cx="7848600" cy="982663"/>
          </a:xfrm>
          <a:prstGeom prst="rect">
            <a:avLst/>
          </a:prstGeom>
          <a:noFill/>
        </p:spPr>
      </p:pic>
      <p:sp>
        <p:nvSpPr>
          <p:cNvPr id="123909" name="Oval 5"/>
          <p:cNvSpPr>
            <a:spLocks noChangeArrowheads="1"/>
          </p:cNvSpPr>
          <p:nvPr/>
        </p:nvSpPr>
        <p:spPr bwMode="auto">
          <a:xfrm>
            <a:off x="2362200" y="5334000"/>
            <a:ext cx="14478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10" name="Oval 6"/>
          <p:cNvSpPr>
            <a:spLocks noChangeArrowheads="1"/>
          </p:cNvSpPr>
          <p:nvPr/>
        </p:nvSpPr>
        <p:spPr bwMode="auto">
          <a:xfrm>
            <a:off x="4419600" y="5334000"/>
            <a:ext cx="1371600" cy="533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911" name="Oval 7"/>
          <p:cNvSpPr>
            <a:spLocks noChangeArrowheads="1"/>
          </p:cNvSpPr>
          <p:nvPr/>
        </p:nvSpPr>
        <p:spPr bwMode="auto">
          <a:xfrm>
            <a:off x="6858000" y="5257800"/>
            <a:ext cx="9144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23914" name="ex7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1219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39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2391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391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3914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Fancy Stuff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400">
                <a:latin typeface="Courier New" pitchFamily="49" charset="0"/>
              </a:rPr>
              <a:t>pr1, pr2 :: Pitch -&gt; Music</a:t>
            </a:r>
          </a:p>
          <a:p>
            <a:pPr>
              <a:buFontTx/>
              <a:buNone/>
            </a:pPr>
            <a:r>
              <a:rPr lang="en-US" sz="1400">
                <a:latin typeface="Courier New" pitchFamily="49" charset="0"/>
              </a:rPr>
              <a:t>pr1 p = Tempo (5%6)</a:t>
            </a:r>
          </a:p>
          <a:p>
            <a:pPr>
              <a:buFontTx/>
              <a:buNone/>
            </a:pPr>
            <a:r>
              <a:rPr lang="en-US" sz="1400">
                <a:latin typeface="Courier New" pitchFamily="49" charset="0"/>
              </a:rPr>
              <a:t>          (Tempo (4%3) (mkLn 1 p qn :+:</a:t>
            </a:r>
          </a:p>
          <a:p>
            <a:pPr>
              <a:buFontTx/>
              <a:buNone/>
            </a:pPr>
            <a:r>
              <a:rPr lang="en-US" sz="1400">
                <a:latin typeface="Courier New" pitchFamily="49" charset="0"/>
              </a:rPr>
              <a:t>                        Tempo (3%2) (mkLn 3 p en :+:</a:t>
            </a:r>
          </a:p>
          <a:p>
            <a:pPr>
              <a:buFontTx/>
              <a:buNone/>
            </a:pPr>
            <a:r>
              <a:rPr lang="en-US" sz="1400">
                <a:latin typeface="Courier New" pitchFamily="49" charset="0"/>
              </a:rPr>
              <a:t>                                     mkLn 2 p sn :+:</a:t>
            </a:r>
          </a:p>
          <a:p>
            <a:pPr>
              <a:buFontTx/>
              <a:buNone/>
            </a:pPr>
            <a:r>
              <a:rPr lang="en-US" sz="1400">
                <a:latin typeface="Courier New" pitchFamily="49" charset="0"/>
              </a:rPr>
              <a:t>                                     mkLn 1 p qn    ) :+:</a:t>
            </a:r>
          </a:p>
          <a:p>
            <a:pPr>
              <a:buFontTx/>
              <a:buNone/>
            </a:pPr>
            <a:r>
              <a:rPr lang="en-US" sz="1400">
                <a:latin typeface="Courier New" pitchFamily="49" charset="0"/>
              </a:rPr>
              <a:t>                        mkLn 1 p qn) :+:</a:t>
            </a:r>
          </a:p>
          <a:p>
            <a:pPr>
              <a:buFontTx/>
              <a:buNone/>
            </a:pPr>
            <a:r>
              <a:rPr lang="en-US" sz="1400">
                <a:latin typeface="Courier New" pitchFamily="49" charset="0"/>
              </a:rPr>
              <a:t>           Tempo (3%2) (mkLn 6 p en))</a:t>
            </a:r>
          </a:p>
          <a:p>
            <a:pPr>
              <a:buFontTx/>
              <a:buNone/>
            </a:pPr>
            <a:r>
              <a:rPr lang="en-US" sz="1400">
                <a:latin typeface="Courier New" pitchFamily="49" charset="0"/>
              </a:rPr>
              <a:t>pr2 p = Tempo (7%6)</a:t>
            </a:r>
          </a:p>
          <a:p>
            <a:pPr>
              <a:buFontTx/>
              <a:buNone/>
            </a:pPr>
            <a:r>
              <a:rPr lang="en-US" sz="1400">
                <a:latin typeface="Courier New" pitchFamily="49" charset="0"/>
              </a:rPr>
              <a:t>          (m1 :+:</a:t>
            </a:r>
          </a:p>
          <a:p>
            <a:pPr>
              <a:buFontTx/>
              <a:buNone/>
            </a:pPr>
            <a:r>
              <a:rPr lang="en-US" sz="1400">
                <a:latin typeface="Courier New" pitchFamily="49" charset="0"/>
              </a:rPr>
              <a:t>           Tempo (5%4) (mkLn 5 p en) :+:</a:t>
            </a:r>
          </a:p>
          <a:p>
            <a:pPr>
              <a:buFontTx/>
              <a:buNone/>
            </a:pPr>
            <a:r>
              <a:rPr lang="en-US" sz="1400">
                <a:latin typeface="Courier New" pitchFamily="49" charset="0"/>
              </a:rPr>
              <a:t>           m1 :+:</a:t>
            </a:r>
          </a:p>
          <a:p>
            <a:pPr>
              <a:buFontTx/>
              <a:buNone/>
            </a:pPr>
            <a:r>
              <a:rPr lang="en-US" sz="1400">
                <a:latin typeface="Courier New" pitchFamily="49" charset="0"/>
              </a:rPr>
              <a:t>           Tempo (3%2) m2)</a:t>
            </a:r>
          </a:p>
          <a:p>
            <a:pPr>
              <a:buFontTx/>
              <a:buNone/>
            </a:pPr>
            <a:r>
              <a:rPr lang="en-US" sz="1400">
                <a:latin typeface="Courier New" pitchFamily="49" charset="0"/>
              </a:rPr>
              <a:t>  where m1 = Tempo (5%4) (Tempo (3%2) m2 :+: m2)</a:t>
            </a:r>
          </a:p>
          <a:p>
            <a:pPr>
              <a:buFontTx/>
              <a:buNone/>
            </a:pPr>
            <a:r>
              <a:rPr lang="en-US" sz="1400">
                <a:latin typeface="Courier New" pitchFamily="49" charset="0"/>
              </a:rPr>
              <a:t>        m2 = mkLn 3 p en</a:t>
            </a:r>
          </a:p>
          <a:p>
            <a:pPr>
              <a:buFontTx/>
              <a:buNone/>
            </a:pPr>
            <a:r>
              <a:rPr lang="en-US" sz="1400">
                <a:latin typeface="Courier New" pitchFamily="49" charset="0"/>
              </a:rPr>
              <a:t>mkLn n p d = line (take n (repeat (Note p d)))</a:t>
            </a:r>
          </a:p>
          <a:p>
            <a:pPr>
              <a:buFontTx/>
              <a:buNone/>
            </a:pPr>
            <a:r>
              <a:rPr lang="en-US" sz="1400">
                <a:latin typeface="Courier New" pitchFamily="49" charset="0"/>
              </a:rPr>
              <a:t>pr12 :: Music</a:t>
            </a:r>
          </a:p>
          <a:p>
            <a:pPr>
              <a:buFontTx/>
              <a:buNone/>
            </a:pPr>
            <a:r>
              <a:rPr lang="en-US" sz="1400">
                <a:latin typeface="Courier New" pitchFamily="49" charset="0"/>
              </a:rPr>
              <a:t>pr12 = pr1 (C,5) :=: pr2 (G,5)</a:t>
            </a:r>
          </a:p>
          <a:p>
            <a:pPr>
              <a:buFontTx/>
              <a:buNone/>
            </a:pPr>
            <a:endParaRPr lang="en-US" sz="1400">
              <a:latin typeface="Courier New" pitchFamily="49" charset="0"/>
            </a:endParaRPr>
          </a:p>
        </p:txBody>
      </p:sp>
      <p:pic>
        <p:nvPicPr>
          <p:cNvPr id="124935" name="Picture 7" descr="rhythym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5257800"/>
            <a:ext cx="4813300" cy="99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long is a piece of music?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dur :: Music -&gt; Dur</a:t>
            </a:r>
          </a:p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dur (Note _ d)    = d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dur (Rest d)      = d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dur (m1 :+: m2)   = dur m1   +   dur m2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dur (m1 :=: m2)   = dur m1 `max` dur m2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dur (Tempo  a  m) = dur m / a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dur (Trans  _  m) = dur m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dur (Instr  _  m) = dur m</a:t>
            </a:r>
          </a:p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Reversing a piece of music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52500"/>
            <a:ext cx="8382000" cy="54483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revM :: Music -&gt; Music</a:t>
            </a:r>
          </a:p>
          <a:p>
            <a:pPr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revM n@(Note _ _) = n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revM r@(Rest _)   = r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revM (Tempo a  m) = Tempo a    (revM m)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revM (Trans i  m) = Trans i    (revM m)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revM (Instr i  m) = Instr i    (revM m)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revM (m1 :+: m2)  = revM m2 :+: revM m1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revM (m1 :=: m2)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  = let d1 = dur m1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        d2 = dur m2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    in if d1&gt;d2 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          then revM m1 :=: (Rest (d1-d2) :+: revM m2)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          else (Rest (d2-d1) :+: revM m1) :=: revM m2</a:t>
            </a:r>
          </a:p>
          <a:p>
            <a:pPr>
              <a:buFontTx/>
              <a:buNone/>
            </a:pPr>
            <a:endParaRPr lang="en-US" sz="200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Cutting a piece of music short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cut :: Dur -&gt; Music -&gt; Music</a:t>
            </a:r>
          </a:p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cut d m | d &lt;= 0  = Rest 0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cut d (Note x d0) = Note x (min d0 d)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cut d (Rest d0)   = Rest (min d0 d)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cut d (m1 :=: m2) = cut d m1 :=: cut d m2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cut d (Tempo a m) = Tempo a (cut (d*a) m)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cut d (Trans a m) = Trans a (cut d m)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cut d (Instr a m) = Instr a (cut d m)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cut d (m1 :+: m2) = 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       let m1' = cut d m1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           m2' = cut (d - dur m1') m2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       in m1' :+: m2'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Haskore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153400" cy="1943100"/>
          </a:xfrm>
        </p:spPr>
        <p:txBody>
          <a:bodyPr/>
          <a:lstStyle/>
          <a:p>
            <a:r>
              <a:rPr lang="en-US"/>
              <a:t>Haskore is a Haskell library for constructing digital music</a:t>
            </a:r>
          </a:p>
          <a:p>
            <a:pPr lvl="1"/>
            <a:r>
              <a:rPr lang="en-US"/>
              <a:t>It supports an abstract high-level description of musical concepts</a:t>
            </a:r>
          </a:p>
          <a:p>
            <a:pPr lvl="1"/>
            <a:r>
              <a:rPr lang="en-US"/>
              <a:t>Maps into the Midi (Musical Instrument Digital Interface) standard</a:t>
            </a:r>
          </a:p>
          <a:p>
            <a:pPr lvl="2"/>
            <a:r>
              <a:rPr lang="en-US"/>
              <a:t>a low-level binary bit based encoding of music</a:t>
            </a:r>
          </a:p>
          <a:p>
            <a:pPr lvl="2"/>
            <a:r>
              <a:rPr lang="en-US"/>
              <a:t>can be “played” by  “Media-Players”</a:t>
            </a: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838200" y="3200400"/>
            <a:ext cx="2514600" cy="3048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Haskore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1355725" y="2879725"/>
            <a:ext cx="895350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Haskell</a:t>
            </a:r>
          </a:p>
        </p:txBody>
      </p:sp>
      <p:sp>
        <p:nvSpPr>
          <p:cNvPr id="109574" name="Rectangle 6"/>
          <p:cNvSpPr>
            <a:spLocks noChangeArrowheads="1"/>
          </p:cNvSpPr>
          <p:nvPr/>
        </p:nvSpPr>
        <p:spPr bwMode="auto">
          <a:xfrm>
            <a:off x="1524000" y="3810000"/>
            <a:ext cx="1295400" cy="167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Haskore</a:t>
            </a:r>
          </a:p>
          <a:p>
            <a:pPr algn="ctr"/>
            <a:endParaRPr lang="en-US"/>
          </a:p>
          <a:p>
            <a:pPr algn="ctr"/>
            <a:r>
              <a:rPr lang="en-US" sz="1200"/>
              <a:t>Abstract</a:t>
            </a:r>
          </a:p>
          <a:p>
            <a:pPr algn="ctr"/>
            <a:r>
              <a:rPr lang="en-US" sz="1200"/>
              <a:t>High Level</a:t>
            </a:r>
          </a:p>
          <a:p>
            <a:pPr algn="ctr"/>
            <a:r>
              <a:rPr lang="en-US" sz="1200"/>
              <a:t>Implementation</a:t>
            </a:r>
          </a:p>
          <a:p>
            <a:pPr algn="ctr"/>
            <a:r>
              <a:rPr lang="en-US" sz="1200"/>
              <a:t>independent</a:t>
            </a:r>
          </a:p>
          <a:p>
            <a:pPr algn="ctr"/>
            <a:endParaRPr lang="en-US"/>
          </a:p>
        </p:txBody>
      </p:sp>
      <p:sp>
        <p:nvSpPr>
          <p:cNvPr id="109576" name="Line 8"/>
          <p:cNvSpPr>
            <a:spLocks noChangeShapeType="1"/>
          </p:cNvSpPr>
          <p:nvPr/>
        </p:nvSpPr>
        <p:spPr bwMode="auto">
          <a:xfrm>
            <a:off x="2133600" y="5334000"/>
            <a:ext cx="2286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577" name="Rectangle 9"/>
          <p:cNvSpPr>
            <a:spLocks noChangeArrowheads="1"/>
          </p:cNvSpPr>
          <p:nvPr/>
        </p:nvSpPr>
        <p:spPr bwMode="auto">
          <a:xfrm>
            <a:off x="4419600" y="4876800"/>
            <a:ext cx="1905000" cy="1295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MIDI</a:t>
            </a:r>
          </a:p>
          <a:p>
            <a:pPr algn="ctr"/>
            <a:endParaRPr lang="en-US"/>
          </a:p>
          <a:p>
            <a:pPr algn="ctr"/>
            <a:r>
              <a:rPr lang="en-US" sz="1200"/>
              <a:t>low level</a:t>
            </a:r>
          </a:p>
          <a:p>
            <a:pPr algn="ctr"/>
            <a:r>
              <a:rPr lang="en-US" sz="1200"/>
              <a:t>bit based</a:t>
            </a:r>
          </a:p>
          <a:p>
            <a:pPr algn="ctr"/>
            <a:r>
              <a:rPr lang="en-US" sz="1200"/>
              <a:t>implementation</a:t>
            </a:r>
          </a:p>
          <a:p>
            <a:pPr algn="ctr"/>
            <a:r>
              <a:rPr lang="en-US" sz="1200"/>
              <a:t>standard</a:t>
            </a:r>
            <a:endParaRPr lang="en-US"/>
          </a:p>
        </p:txBody>
      </p:sp>
      <p:sp>
        <p:nvSpPr>
          <p:cNvPr id="109578" name="Line 10"/>
          <p:cNvSpPr>
            <a:spLocks noChangeShapeType="1"/>
          </p:cNvSpPr>
          <p:nvPr/>
        </p:nvSpPr>
        <p:spPr bwMode="auto">
          <a:xfrm flipV="1">
            <a:off x="5257800" y="4038600"/>
            <a:ext cx="0" cy="838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9580" name="Picture 12" descr="MidiPlayerWindo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895600"/>
            <a:ext cx="3810000" cy="1133475"/>
          </a:xfrm>
          <a:prstGeom prst="rect">
            <a:avLst/>
          </a:prstGeom>
          <a:noFill/>
        </p:spPr>
      </p:pic>
      <p:sp>
        <p:nvSpPr>
          <p:cNvPr id="109581" name="AutoShape 13">
            <a:hlinkClick r:id="" action="ppaction://noaction" highlightClick="1">
              <a:snd r:embed="rId3" name="APPLAUSE.WAV"/>
            </a:hlinkClick>
          </p:cNvPr>
          <p:cNvSpPr>
            <a:spLocks noChangeArrowheads="1"/>
          </p:cNvSpPr>
          <p:nvPr/>
        </p:nvSpPr>
        <p:spPr bwMode="auto">
          <a:xfrm rot="5400000">
            <a:off x="7048500" y="4076700"/>
            <a:ext cx="609600" cy="533400"/>
          </a:xfrm>
          <a:prstGeom prst="actionButtonSound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9583" name="Group 15"/>
          <p:cNvGrpSpPr>
            <a:grpSpLocks/>
          </p:cNvGrpSpPr>
          <p:nvPr/>
        </p:nvGrpSpPr>
        <p:grpSpPr bwMode="auto">
          <a:xfrm>
            <a:off x="6781800" y="4800600"/>
            <a:ext cx="1905000" cy="1066800"/>
            <a:chOff x="1296" y="1200"/>
            <a:chExt cx="2016" cy="1824"/>
          </a:xfrm>
        </p:grpSpPr>
        <p:grpSp>
          <p:nvGrpSpPr>
            <p:cNvPr id="109584" name="Group 16"/>
            <p:cNvGrpSpPr>
              <a:grpSpLocks/>
            </p:cNvGrpSpPr>
            <p:nvPr/>
          </p:nvGrpSpPr>
          <p:grpSpPr bwMode="auto">
            <a:xfrm>
              <a:off x="1296" y="1632"/>
              <a:ext cx="288" cy="1152"/>
              <a:chOff x="1296" y="1632"/>
              <a:chExt cx="288" cy="1152"/>
            </a:xfrm>
          </p:grpSpPr>
          <p:sp>
            <p:nvSpPr>
              <p:cNvPr id="109585" name="Oval 17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288" cy="2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86" name="Line 18"/>
              <p:cNvSpPr>
                <a:spLocks noChangeShapeType="1"/>
              </p:cNvSpPr>
              <p:nvPr/>
            </p:nvSpPr>
            <p:spPr bwMode="auto">
              <a:xfrm flipV="1">
                <a:off x="1584" y="1632"/>
                <a:ext cx="0" cy="10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9587" name="Group 19"/>
            <p:cNvGrpSpPr>
              <a:grpSpLocks/>
            </p:cNvGrpSpPr>
            <p:nvPr/>
          </p:nvGrpSpPr>
          <p:grpSpPr bwMode="auto">
            <a:xfrm>
              <a:off x="1872" y="1392"/>
              <a:ext cx="288" cy="1152"/>
              <a:chOff x="1296" y="1632"/>
              <a:chExt cx="288" cy="1152"/>
            </a:xfrm>
          </p:grpSpPr>
          <p:sp>
            <p:nvSpPr>
              <p:cNvPr id="109588" name="Oval 20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288" cy="2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89" name="Line 21"/>
              <p:cNvSpPr>
                <a:spLocks noChangeShapeType="1"/>
              </p:cNvSpPr>
              <p:nvPr/>
            </p:nvSpPr>
            <p:spPr bwMode="auto">
              <a:xfrm flipV="1">
                <a:off x="1584" y="1632"/>
                <a:ext cx="0" cy="10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9590" name="Group 22"/>
            <p:cNvGrpSpPr>
              <a:grpSpLocks/>
            </p:cNvGrpSpPr>
            <p:nvPr/>
          </p:nvGrpSpPr>
          <p:grpSpPr bwMode="auto">
            <a:xfrm>
              <a:off x="2448" y="1200"/>
              <a:ext cx="288" cy="1152"/>
              <a:chOff x="1296" y="1632"/>
              <a:chExt cx="288" cy="1152"/>
            </a:xfrm>
          </p:grpSpPr>
          <p:sp>
            <p:nvSpPr>
              <p:cNvPr id="109591" name="Oval 23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288" cy="2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92" name="Line 24"/>
              <p:cNvSpPr>
                <a:spLocks noChangeShapeType="1"/>
              </p:cNvSpPr>
              <p:nvPr/>
            </p:nvSpPr>
            <p:spPr bwMode="auto">
              <a:xfrm flipV="1">
                <a:off x="1584" y="1632"/>
                <a:ext cx="0" cy="10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9593" name="Line 25"/>
            <p:cNvSpPr>
              <a:spLocks noChangeShapeType="1"/>
            </p:cNvSpPr>
            <p:nvPr/>
          </p:nvSpPr>
          <p:spPr bwMode="auto">
            <a:xfrm flipV="1">
              <a:off x="2160" y="1200"/>
              <a:ext cx="576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9594" name="Group 26"/>
            <p:cNvGrpSpPr>
              <a:grpSpLocks/>
            </p:cNvGrpSpPr>
            <p:nvPr/>
          </p:nvGrpSpPr>
          <p:grpSpPr bwMode="auto">
            <a:xfrm rot="10800000">
              <a:off x="3024" y="1872"/>
              <a:ext cx="288" cy="1152"/>
              <a:chOff x="1296" y="1632"/>
              <a:chExt cx="288" cy="1152"/>
            </a:xfrm>
          </p:grpSpPr>
          <p:sp>
            <p:nvSpPr>
              <p:cNvPr id="109595" name="Oval 27"/>
              <p:cNvSpPr>
                <a:spLocks noChangeArrowheads="1"/>
              </p:cNvSpPr>
              <p:nvPr/>
            </p:nvSpPr>
            <p:spPr bwMode="auto">
              <a:xfrm>
                <a:off x="1296" y="2544"/>
                <a:ext cx="288" cy="240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96" name="Line 28"/>
              <p:cNvSpPr>
                <a:spLocks noChangeShapeType="1"/>
              </p:cNvSpPr>
              <p:nvPr/>
            </p:nvSpPr>
            <p:spPr bwMode="auto">
              <a:xfrm flipV="1">
                <a:off x="1584" y="1632"/>
                <a:ext cx="0" cy="10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9597" name="Text Box 29"/>
          <p:cNvSpPr txBox="1">
            <a:spLocks noChangeArrowheads="1"/>
          </p:cNvSpPr>
          <p:nvPr/>
        </p:nvSpPr>
        <p:spPr bwMode="auto">
          <a:xfrm>
            <a:off x="3032125" y="5116513"/>
            <a:ext cx="1246188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presentation</a:t>
            </a: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Comments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latin typeface="Courier New" pitchFamily="49" charset="0"/>
              </a:rPr>
              <a:t>Music</a:t>
            </a:r>
            <a:r>
              <a:rPr lang="en-US" sz="2800"/>
              <a:t> is a high level abstract representation of music.</a:t>
            </a:r>
          </a:p>
          <a:p>
            <a:r>
              <a:rPr lang="en-US" sz="2800"/>
              <a:t>Its analyzable so we can do many things with it</a:t>
            </a:r>
          </a:p>
          <a:p>
            <a:pPr lvl="1"/>
            <a:r>
              <a:rPr lang="en-US" sz="2000"/>
              <a:t>First, we can play it</a:t>
            </a:r>
          </a:p>
          <a:p>
            <a:pPr lvl="1"/>
            <a:r>
              <a:rPr lang="en-US" sz="2000"/>
              <a:t>But we can also</a:t>
            </a:r>
          </a:p>
          <a:p>
            <a:pPr lvl="2"/>
            <a:r>
              <a:rPr lang="en-US" sz="2000"/>
              <a:t>compute its duration (without playing it)</a:t>
            </a:r>
          </a:p>
          <a:p>
            <a:pPr lvl="2"/>
            <a:r>
              <a:rPr lang="en-US" sz="2000"/>
              <a:t>reverse it</a:t>
            </a:r>
          </a:p>
          <a:p>
            <a:pPr lvl="2"/>
            <a:r>
              <a:rPr lang="en-US" sz="2000"/>
              <a:t>scale it’s Tempo</a:t>
            </a:r>
          </a:p>
          <a:p>
            <a:pPr lvl="2"/>
            <a:r>
              <a:rPr lang="en-US" sz="2000"/>
              <a:t>truncate it to a specific duration</a:t>
            </a:r>
          </a:p>
          <a:p>
            <a:pPr lvl="2"/>
            <a:r>
              <a:rPr lang="en-US" sz="2000"/>
              <a:t>transpose it into another key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Percussion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16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600">
                <a:latin typeface="Courier New" pitchFamily="49" charset="0"/>
              </a:rPr>
              <a:t>data PercussionSound</a:t>
            </a:r>
          </a:p>
          <a:p>
            <a:pPr>
              <a:buFontTx/>
              <a:buNone/>
            </a:pPr>
            <a:r>
              <a:rPr lang="en-US" sz="1600">
                <a:latin typeface="Courier New" pitchFamily="49" charset="0"/>
              </a:rPr>
              <a:t>  = AcousticBassDrum  -- MIDI Key 35</a:t>
            </a:r>
          </a:p>
          <a:p>
            <a:pPr>
              <a:buFontTx/>
              <a:buNone/>
            </a:pPr>
            <a:r>
              <a:rPr lang="en-US" sz="1600">
                <a:latin typeface="Courier New" pitchFamily="49" charset="0"/>
              </a:rPr>
              <a:t>  | BassDrum1         -- MIDI Key 36</a:t>
            </a:r>
          </a:p>
          <a:p>
            <a:pPr>
              <a:buFontTx/>
              <a:buNone/>
            </a:pPr>
            <a:r>
              <a:rPr lang="en-US" sz="1600">
                <a:latin typeface="Courier New" pitchFamily="49" charset="0"/>
              </a:rPr>
              <a:t>  | SideStick         -- ...</a:t>
            </a:r>
          </a:p>
          <a:p>
            <a:pPr>
              <a:buFontTx/>
              <a:buNone/>
            </a:pPr>
            <a:r>
              <a:rPr lang="en-US" sz="1600">
                <a:latin typeface="Courier New" pitchFamily="49" charset="0"/>
              </a:rPr>
              <a:t>  | AcousticSnare | HandClap      | ElectricSnare | LowFloorTom</a:t>
            </a:r>
          </a:p>
          <a:p>
            <a:pPr>
              <a:buFontTx/>
              <a:buNone/>
            </a:pPr>
            <a:r>
              <a:rPr lang="en-US" sz="1600">
                <a:latin typeface="Courier New" pitchFamily="49" charset="0"/>
              </a:rPr>
              <a:t>  | ClosedHiHat   | HighFloorTom  | PedalHiHat    | LowTom</a:t>
            </a:r>
          </a:p>
          <a:p>
            <a:pPr>
              <a:buFontTx/>
              <a:buNone/>
            </a:pPr>
            <a:r>
              <a:rPr lang="en-US" sz="1600">
                <a:latin typeface="Courier New" pitchFamily="49" charset="0"/>
              </a:rPr>
              <a:t>  | OpenHiHat     | LowMidTom     | HiMidTom      | CrashCymbal1</a:t>
            </a:r>
          </a:p>
          <a:p>
            <a:pPr>
              <a:buFontTx/>
              <a:buNone/>
            </a:pPr>
            <a:r>
              <a:rPr lang="en-US" sz="1600">
                <a:latin typeface="Courier New" pitchFamily="49" charset="0"/>
              </a:rPr>
              <a:t>  | HighTom       | RideCymbal1   | ChineseCymbal | RideBell</a:t>
            </a:r>
          </a:p>
          <a:p>
            <a:pPr>
              <a:buFontTx/>
              <a:buNone/>
            </a:pPr>
            <a:r>
              <a:rPr lang="en-US" sz="1600">
                <a:latin typeface="Courier New" pitchFamily="49" charset="0"/>
              </a:rPr>
              <a:t>  | Tambourine    | SplashCymbal  | Cowbell       | CrashCymbal2</a:t>
            </a:r>
          </a:p>
          <a:p>
            <a:pPr>
              <a:buFontTx/>
              <a:buNone/>
            </a:pPr>
            <a:r>
              <a:rPr lang="en-US" sz="1600">
                <a:latin typeface="Courier New" pitchFamily="49" charset="0"/>
              </a:rPr>
              <a:t>  | Vibraslap     | RideCymbal2   | HiBongo       | LowBongo</a:t>
            </a:r>
          </a:p>
          <a:p>
            <a:pPr>
              <a:buFontTx/>
              <a:buNone/>
            </a:pPr>
            <a:r>
              <a:rPr lang="en-US" sz="1600">
                <a:latin typeface="Courier New" pitchFamily="49" charset="0"/>
              </a:rPr>
              <a:t>  | MuteHiConga   | OpenHiConga   | LowConga      | HighTimbale</a:t>
            </a:r>
          </a:p>
          <a:p>
            <a:pPr>
              <a:buFontTx/>
              <a:buNone/>
            </a:pPr>
            <a:r>
              <a:rPr lang="en-US" sz="1600">
                <a:latin typeface="Courier New" pitchFamily="49" charset="0"/>
              </a:rPr>
              <a:t>  | LowTimbale    | HighAgogo     | LowAgogo      | Cabasa</a:t>
            </a:r>
          </a:p>
          <a:p>
            <a:pPr>
              <a:buFontTx/>
              <a:buNone/>
            </a:pPr>
            <a:r>
              <a:rPr lang="en-US" sz="1600">
                <a:latin typeface="Courier New" pitchFamily="49" charset="0"/>
              </a:rPr>
              <a:t>  | Maracas       | ShortWhistle  | LongWhistle   | ShortGuiro</a:t>
            </a:r>
          </a:p>
          <a:p>
            <a:pPr>
              <a:buFontTx/>
              <a:buNone/>
            </a:pPr>
            <a:r>
              <a:rPr lang="en-US" sz="1600">
                <a:latin typeface="Courier New" pitchFamily="49" charset="0"/>
              </a:rPr>
              <a:t>  | LongGuiro     | Claves        | HiWoodBlock   | LowWoodBlock</a:t>
            </a:r>
          </a:p>
          <a:p>
            <a:pPr>
              <a:buFontTx/>
              <a:buNone/>
            </a:pPr>
            <a:r>
              <a:rPr lang="en-US" sz="1600">
                <a:latin typeface="Courier New" pitchFamily="49" charset="0"/>
              </a:rPr>
              <a:t>  | MuteCuica     | OpenCuica     | MuteTriangle</a:t>
            </a:r>
          </a:p>
          <a:p>
            <a:pPr>
              <a:buFontTx/>
              <a:buNone/>
            </a:pPr>
            <a:r>
              <a:rPr lang="en-US" sz="1600">
                <a:latin typeface="Courier New" pitchFamily="49" charset="0"/>
              </a:rPr>
              <a:t>  | OpenTriangle      -- MIDI Key 82</a:t>
            </a:r>
          </a:p>
          <a:p>
            <a:pPr>
              <a:buFontTx/>
              <a:buNone/>
            </a:pPr>
            <a:r>
              <a:rPr lang="en-US" sz="1600">
                <a:latin typeface="Courier New" pitchFamily="49" charset="0"/>
              </a:rPr>
              <a:t>    deriving (Show,Eq,Ord,Ix,Enum)</a:t>
            </a:r>
          </a:p>
          <a:p>
            <a:pPr>
              <a:buFontTx/>
              <a:buNone/>
            </a:pPr>
            <a:endParaRPr lang="en-US" sz="1600">
              <a:latin typeface="Courier New" pitchFamily="49" charset="0"/>
            </a:endParaRPr>
          </a:p>
          <a:p>
            <a:pPr>
              <a:buFontTx/>
              <a:buNone/>
            </a:pPr>
            <a:endParaRPr lang="en-US" sz="1600">
              <a:latin typeface="Courier New" pitchFamily="49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Let’s beat the drums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perc :: PercussionSound -&gt; Dur -&gt; Music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perc ps = Note (pitch (fromEnum ps + 35))</a:t>
            </a:r>
          </a:p>
          <a:p>
            <a:pPr>
              <a:buFontTx/>
              <a:buNone/>
            </a:pPr>
            <a:endParaRPr lang="en-US" sz="20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funkGroove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  = let p1 = perc LowTom        qn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        p2 = perc AcousticSnare en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    in Tempo 3 (Instr Percussion (cut 8 (repeatM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         ( (p1 :+: qnr :+: p2 :+: qnr :+: p2 :+: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            p1 :+: p1 :+: qnr :+: p2 :+: enr)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           :=: roll en (perc ClosedHiHat 2) )</a:t>
            </a:r>
          </a:p>
          <a:p>
            <a:pPr>
              <a:buFontTx/>
              <a:buNone/>
            </a:pPr>
            <a:r>
              <a:rPr lang="en-US" sz="2000">
                <a:latin typeface="Courier New" pitchFamily="49" charset="0"/>
              </a:rPr>
              <a:t>          )))</a:t>
            </a:r>
          </a:p>
          <a:p>
            <a:pPr>
              <a:buFontTx/>
              <a:buNone/>
            </a:pPr>
            <a:endParaRPr lang="en-US" sz="2000">
              <a:latin typeface="Courier New" pitchFamily="49" charset="0"/>
            </a:endParaRPr>
          </a:p>
        </p:txBody>
      </p:sp>
      <p:pic>
        <p:nvPicPr>
          <p:cNvPr id="131076" name="Picture 4" descr="funkGroov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5181600"/>
            <a:ext cx="8077200" cy="1138238"/>
          </a:xfrm>
          <a:prstGeom prst="rect">
            <a:avLst/>
          </a:prstGeom>
          <a:noFill/>
        </p:spPr>
      </p:pic>
      <p:pic>
        <p:nvPicPr>
          <p:cNvPr id="131078" name="funkGroove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11430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1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107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078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1078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Music Presentation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Music is a highlevel, abstract  representation</a:t>
            </a:r>
          </a:p>
          <a:p>
            <a:r>
              <a:rPr lang="en-US"/>
              <a:t>We call the playing of Music its Presentation</a:t>
            </a:r>
          </a:p>
          <a:p>
            <a:r>
              <a:rPr lang="en-US"/>
              <a:t>Presentation requires “flattening” the Music representation into a list of low level events.</a:t>
            </a:r>
          </a:p>
          <a:p>
            <a:pPr lvl="1"/>
            <a:r>
              <a:rPr lang="en-US"/>
              <a:t>Events contain information about</a:t>
            </a:r>
          </a:p>
          <a:p>
            <a:pPr lvl="2"/>
            <a:r>
              <a:rPr lang="en-US"/>
              <a:t>pitch</a:t>
            </a:r>
          </a:p>
          <a:p>
            <a:pPr lvl="2"/>
            <a:r>
              <a:rPr lang="en-US"/>
              <a:t>start-time</a:t>
            </a:r>
          </a:p>
          <a:p>
            <a:pPr lvl="2"/>
            <a:r>
              <a:rPr lang="en-US"/>
              <a:t>end-time</a:t>
            </a:r>
          </a:p>
          <a:p>
            <a:pPr lvl="2"/>
            <a:r>
              <a:rPr lang="en-US"/>
              <a:t>loudness</a:t>
            </a:r>
          </a:p>
          <a:p>
            <a:pPr lvl="2"/>
            <a:r>
              <a:rPr lang="en-US"/>
              <a:t>duration</a:t>
            </a:r>
          </a:p>
          <a:p>
            <a:pPr lvl="2"/>
            <a:r>
              <a:rPr lang="en-US"/>
              <a:t>instrument etc.</a:t>
            </a:r>
          </a:p>
          <a:p>
            <a:r>
              <a:rPr lang="en-US"/>
              <a:t>The MIDI standard is a file format to represent this low level information.</a:t>
            </a:r>
          </a:p>
          <a:p>
            <a:r>
              <a:rPr lang="en-US"/>
              <a:t>Presentation is the subject of the next lecture.</a:t>
            </a:r>
          </a:p>
          <a:p>
            <a:pPr lvl="2"/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MIDI Event List</a:t>
            </a:r>
          </a:p>
        </p:txBody>
      </p:sp>
      <p:pic>
        <p:nvPicPr>
          <p:cNvPr id="108548" name="Picture 4" descr="cScaleEve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743200"/>
            <a:ext cx="7239000" cy="2114550"/>
          </a:xfrm>
          <a:prstGeom prst="rect">
            <a:avLst/>
          </a:prstGeom>
          <a:noFill/>
        </p:spPr>
      </p:pic>
      <p:sp>
        <p:nvSpPr>
          <p:cNvPr id="108549" name="AutoShape 5"/>
          <p:cNvSpPr>
            <a:spLocks noChangeArrowheads="1"/>
          </p:cNvSpPr>
          <p:nvPr/>
        </p:nvSpPr>
        <p:spPr bwMode="auto">
          <a:xfrm>
            <a:off x="1828800" y="1066800"/>
            <a:ext cx="1447800" cy="12954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Hours,</a:t>
            </a:r>
          </a:p>
          <a:p>
            <a:pPr algn="ctr"/>
            <a:r>
              <a:rPr lang="en-US"/>
              <a:t>Minutes,</a:t>
            </a:r>
          </a:p>
          <a:p>
            <a:pPr algn="ctr"/>
            <a:r>
              <a:rPr lang="en-US"/>
              <a:t>Seconds,</a:t>
            </a:r>
          </a:p>
          <a:p>
            <a:pPr algn="ctr"/>
            <a:r>
              <a:rPr lang="en-US"/>
              <a:t>Frames</a:t>
            </a:r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669925" y="5089525"/>
            <a:ext cx="66992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track</a:t>
            </a:r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1828800" y="5638800"/>
            <a:ext cx="18700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Time in 2 formats</a:t>
            </a:r>
          </a:p>
        </p:txBody>
      </p:sp>
      <p:sp>
        <p:nvSpPr>
          <p:cNvPr id="108552" name="AutoShape 8"/>
          <p:cNvSpPr>
            <a:spLocks/>
          </p:cNvSpPr>
          <p:nvPr/>
        </p:nvSpPr>
        <p:spPr bwMode="auto">
          <a:xfrm rot="5400000">
            <a:off x="2362200" y="4038600"/>
            <a:ext cx="457200" cy="2438400"/>
          </a:xfrm>
          <a:prstGeom prst="rightBrace">
            <a:avLst>
              <a:gd name="adj1" fmla="val 44444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553" name="Text Box 9"/>
          <p:cNvSpPr txBox="1">
            <a:spLocks noChangeArrowheads="1"/>
          </p:cNvSpPr>
          <p:nvPr/>
        </p:nvSpPr>
        <p:spPr bwMode="auto">
          <a:xfrm>
            <a:off x="4022725" y="5013325"/>
            <a:ext cx="95091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channel</a:t>
            </a:r>
          </a:p>
        </p:txBody>
      </p:sp>
      <p:sp>
        <p:nvSpPr>
          <p:cNvPr id="108554" name="AutoShape 10"/>
          <p:cNvSpPr>
            <a:spLocks noChangeArrowheads="1"/>
          </p:cNvSpPr>
          <p:nvPr/>
        </p:nvSpPr>
        <p:spPr bwMode="auto">
          <a:xfrm>
            <a:off x="3581400" y="1143000"/>
            <a:ext cx="1524000" cy="12192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Measure,</a:t>
            </a:r>
          </a:p>
          <a:p>
            <a:pPr algn="ctr"/>
            <a:r>
              <a:rPr lang="en-US"/>
              <a:t>Beats,</a:t>
            </a:r>
          </a:p>
          <a:p>
            <a:pPr algn="ctr"/>
            <a:r>
              <a:rPr lang="en-US"/>
              <a:t>Ticks</a:t>
            </a:r>
          </a:p>
        </p:txBody>
      </p:sp>
      <p:sp>
        <p:nvSpPr>
          <p:cNvPr id="108555" name="AutoShape 11"/>
          <p:cNvSpPr>
            <a:spLocks noChangeArrowheads="1"/>
          </p:cNvSpPr>
          <p:nvPr/>
        </p:nvSpPr>
        <p:spPr bwMode="auto">
          <a:xfrm>
            <a:off x="6096000" y="1066800"/>
            <a:ext cx="2438400" cy="1066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Pitch, Volume, Duration</a:t>
            </a:r>
          </a:p>
        </p:txBody>
      </p:sp>
      <p:pic>
        <p:nvPicPr>
          <p:cNvPr id="108556" name="Picture 12" descr="cSacleNot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5638800"/>
            <a:ext cx="4572000" cy="847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Musical Basics in Haskore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52500"/>
            <a:ext cx="8153400" cy="30861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type Pitch      = (PitchClass, Octave)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data PitchClass = 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   Cf | C  | Cs | Df | D  | Ds | Ef | E 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 | Es | Ff | F  | Fs | Gf | G  | Gs | Af 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 | A  | As | Bf | B | Bs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     deriving (Eq,Show)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type Octave     = Int</a:t>
            </a:r>
          </a:p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</p:txBody>
      </p:sp>
      <p:pic>
        <p:nvPicPr>
          <p:cNvPr id="111620" name="Picture 4" descr="keyboa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953000"/>
            <a:ext cx="8382000" cy="1143000"/>
          </a:xfrm>
          <a:prstGeom prst="rect">
            <a:avLst/>
          </a:prstGeom>
          <a:noFill/>
        </p:spPr>
      </p:pic>
      <p:sp>
        <p:nvSpPr>
          <p:cNvPr id="111621" name="AutoShape 5"/>
          <p:cNvSpPr>
            <a:spLocks noChangeArrowheads="1"/>
          </p:cNvSpPr>
          <p:nvPr/>
        </p:nvSpPr>
        <p:spPr bwMode="auto">
          <a:xfrm>
            <a:off x="7620000" y="3505200"/>
            <a:ext cx="1295400" cy="1143000"/>
          </a:xfrm>
          <a:prstGeom prst="wedgeEllipseCallout">
            <a:avLst>
              <a:gd name="adj1" fmla="val -43750"/>
              <a:gd name="adj2" fmla="val 70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Middle C</a:t>
            </a:r>
          </a:p>
        </p:txBody>
      </p:sp>
      <p:sp>
        <p:nvSpPr>
          <p:cNvPr id="111622" name="Line 6"/>
          <p:cNvSpPr>
            <a:spLocks noChangeShapeType="1"/>
          </p:cNvSpPr>
          <p:nvPr/>
        </p:nvSpPr>
        <p:spPr bwMode="auto">
          <a:xfrm>
            <a:off x="2514600" y="4648200"/>
            <a:ext cx="251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23" name="Line 7"/>
          <p:cNvSpPr>
            <a:spLocks noChangeShapeType="1"/>
          </p:cNvSpPr>
          <p:nvPr/>
        </p:nvSpPr>
        <p:spPr bwMode="auto">
          <a:xfrm>
            <a:off x="381000" y="4648200"/>
            <a:ext cx="2057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669925" y="4327525"/>
            <a:ext cx="10318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Octave 2</a:t>
            </a:r>
          </a:p>
        </p:txBody>
      </p:sp>
      <p:sp>
        <p:nvSpPr>
          <p:cNvPr id="111625" name="Text Box 9"/>
          <p:cNvSpPr txBox="1">
            <a:spLocks noChangeArrowheads="1"/>
          </p:cNvSpPr>
          <p:nvPr/>
        </p:nvSpPr>
        <p:spPr bwMode="auto">
          <a:xfrm>
            <a:off x="3032125" y="4327525"/>
            <a:ext cx="10318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Octave 3</a:t>
            </a:r>
          </a:p>
        </p:txBody>
      </p:sp>
      <p:sp>
        <p:nvSpPr>
          <p:cNvPr id="111626" name="Line 10"/>
          <p:cNvSpPr>
            <a:spLocks noChangeShapeType="1"/>
          </p:cNvSpPr>
          <p:nvPr/>
        </p:nvSpPr>
        <p:spPr bwMode="auto">
          <a:xfrm>
            <a:off x="5105400" y="4648200"/>
            <a:ext cx="2362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1627" name="Text Box 11"/>
          <p:cNvSpPr txBox="1">
            <a:spLocks noChangeArrowheads="1"/>
          </p:cNvSpPr>
          <p:nvPr/>
        </p:nvSpPr>
        <p:spPr bwMode="auto">
          <a:xfrm>
            <a:off x="5715000" y="4267200"/>
            <a:ext cx="1031875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Octave 4</a:t>
            </a:r>
          </a:p>
        </p:txBody>
      </p:sp>
      <p:sp>
        <p:nvSpPr>
          <p:cNvPr id="111628" name="Text Box 12"/>
          <p:cNvSpPr txBox="1">
            <a:spLocks noChangeArrowheads="1"/>
          </p:cNvSpPr>
          <p:nvPr/>
        </p:nvSpPr>
        <p:spPr bwMode="auto">
          <a:xfrm>
            <a:off x="2438400" y="5699125"/>
            <a:ext cx="28749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   D     E   F    G     A    B   C</a:t>
            </a:r>
          </a:p>
        </p:txBody>
      </p:sp>
      <p:sp>
        <p:nvSpPr>
          <p:cNvPr id="111629" name="Text Box 13"/>
          <p:cNvSpPr txBox="1">
            <a:spLocks noChangeArrowheads="1"/>
          </p:cNvSpPr>
          <p:nvPr/>
        </p:nvSpPr>
        <p:spPr bwMode="auto">
          <a:xfrm>
            <a:off x="2514600" y="5029200"/>
            <a:ext cx="23463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FF66"/>
                </a:solidFill>
              </a:rPr>
              <a:t>Cs      Ds           Fs     Gs      As</a:t>
            </a:r>
          </a:p>
          <a:p>
            <a:r>
              <a:rPr lang="en-US" sz="1200">
                <a:solidFill>
                  <a:srgbClr val="FFFF66"/>
                </a:solidFill>
              </a:rPr>
              <a:t>Df       Ef           Gf      Af       Bf</a:t>
            </a:r>
          </a:p>
        </p:txBody>
      </p:sp>
      <p:sp>
        <p:nvSpPr>
          <p:cNvPr id="111630" name="Text Box 14"/>
          <p:cNvSpPr txBox="1">
            <a:spLocks noChangeArrowheads="1"/>
          </p:cNvSpPr>
          <p:nvPr/>
        </p:nvSpPr>
        <p:spPr bwMode="auto">
          <a:xfrm>
            <a:off x="2057400" y="5421313"/>
            <a:ext cx="3714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1"/>
                </a:solidFill>
              </a:rPr>
              <a:t>Cf</a:t>
            </a:r>
            <a:endParaRPr lang="en-US"/>
          </a:p>
        </p:txBody>
      </p:sp>
      <p:sp>
        <p:nvSpPr>
          <p:cNvPr id="111632" name="Text Box 16"/>
          <p:cNvSpPr txBox="1">
            <a:spLocks noChangeArrowheads="1"/>
          </p:cNvSpPr>
          <p:nvPr/>
        </p:nvSpPr>
        <p:spPr bwMode="auto">
          <a:xfrm>
            <a:off x="3124200" y="5443538"/>
            <a:ext cx="64293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accent1"/>
                </a:solidFill>
              </a:rPr>
              <a:t> Ff  Es</a:t>
            </a:r>
          </a:p>
        </p:txBody>
      </p:sp>
      <p:sp>
        <p:nvSpPr>
          <p:cNvPr id="111633" name="Text Box 17"/>
          <p:cNvSpPr txBox="1">
            <a:spLocks noChangeArrowheads="1"/>
          </p:cNvSpPr>
          <p:nvPr/>
        </p:nvSpPr>
        <p:spPr bwMode="auto">
          <a:xfrm>
            <a:off x="4648200" y="5440363"/>
            <a:ext cx="66675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accent1"/>
                </a:solidFill>
              </a:rPr>
              <a:t>Cf   Bs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2" name="Picture 12" descr="Temp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3200400"/>
            <a:ext cx="4572000" cy="847725"/>
          </a:xfrm>
          <a:prstGeom prst="rect">
            <a:avLst/>
          </a:prstGeom>
          <a:noFill/>
        </p:spPr>
      </p:pic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Music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3200">
                <a:latin typeface="Courier New" pitchFamily="49" charset="0"/>
              </a:rPr>
              <a:t>data Music = Note Pitch Dur</a:t>
            </a:r>
          </a:p>
          <a:p>
            <a:pPr>
              <a:buFontTx/>
              <a:buNone/>
            </a:pPr>
            <a:r>
              <a:rPr lang="en-US" sz="3200">
                <a:latin typeface="Courier New" pitchFamily="49" charset="0"/>
              </a:rPr>
              <a:t>   | Rest Dur</a:t>
            </a:r>
          </a:p>
          <a:p>
            <a:pPr>
              <a:buFontTx/>
              <a:buNone/>
            </a:pPr>
            <a:r>
              <a:rPr lang="en-US" sz="3200">
                <a:latin typeface="Courier New" pitchFamily="49" charset="0"/>
              </a:rPr>
              <a:t>   | Music :+: Music</a:t>
            </a:r>
          </a:p>
          <a:p>
            <a:pPr>
              <a:buFontTx/>
              <a:buNone/>
            </a:pPr>
            <a:r>
              <a:rPr lang="en-US" sz="3200">
                <a:latin typeface="Courier New" pitchFamily="49" charset="0"/>
              </a:rPr>
              <a:t>   | Music :=: Music</a:t>
            </a:r>
          </a:p>
          <a:p>
            <a:pPr>
              <a:buFontTx/>
              <a:buNone/>
            </a:pPr>
            <a:r>
              <a:rPr lang="en-US" sz="3200">
                <a:latin typeface="Courier New" pitchFamily="49" charset="0"/>
              </a:rPr>
              <a:t>   | Tempo </a:t>
            </a:r>
          </a:p>
          <a:p>
            <a:pPr>
              <a:buFontTx/>
              <a:buNone/>
            </a:pPr>
            <a:r>
              <a:rPr lang="en-US" sz="3200">
                <a:latin typeface="Courier New" pitchFamily="49" charset="0"/>
              </a:rPr>
              <a:t>        (Ratio Int) Music</a:t>
            </a:r>
          </a:p>
          <a:p>
            <a:pPr>
              <a:buFontTx/>
              <a:buNone/>
            </a:pPr>
            <a:r>
              <a:rPr lang="en-US" sz="3200">
                <a:latin typeface="Courier New" pitchFamily="49" charset="0"/>
              </a:rPr>
              <a:t>   | Trans  </a:t>
            </a:r>
          </a:p>
          <a:p>
            <a:pPr>
              <a:buFontTx/>
              <a:buNone/>
            </a:pPr>
            <a:r>
              <a:rPr lang="en-US" sz="3200">
                <a:latin typeface="Courier New" pitchFamily="49" charset="0"/>
              </a:rPr>
              <a:t>        Int Music</a:t>
            </a:r>
          </a:p>
          <a:p>
            <a:pPr>
              <a:buFontTx/>
              <a:buNone/>
            </a:pPr>
            <a:r>
              <a:rPr lang="en-US" sz="3200">
                <a:latin typeface="Courier New" pitchFamily="49" charset="0"/>
              </a:rPr>
              <a:t>   | Instr  IName Music</a:t>
            </a:r>
          </a:p>
        </p:txBody>
      </p:sp>
      <p:pic>
        <p:nvPicPr>
          <p:cNvPr id="112644" name="Picture 4" descr="no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609600"/>
            <a:ext cx="571500" cy="990600"/>
          </a:xfrm>
          <a:prstGeom prst="rect">
            <a:avLst/>
          </a:prstGeom>
          <a:solidFill>
            <a:schemeClr val="hlink"/>
          </a:solidFill>
        </p:spPr>
      </p:pic>
      <p:pic>
        <p:nvPicPr>
          <p:cNvPr id="112645" name="Picture 5" descr="res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1371600"/>
            <a:ext cx="533400" cy="762000"/>
          </a:xfrm>
          <a:prstGeom prst="rect">
            <a:avLst/>
          </a:prstGeom>
          <a:noFill/>
        </p:spPr>
      </p:pic>
      <p:grpSp>
        <p:nvGrpSpPr>
          <p:cNvPr id="112648" name="Group 8"/>
          <p:cNvGrpSpPr>
            <a:grpSpLocks/>
          </p:cNvGrpSpPr>
          <p:nvPr/>
        </p:nvGrpSpPr>
        <p:grpSpPr bwMode="auto">
          <a:xfrm>
            <a:off x="6934200" y="1828800"/>
            <a:ext cx="1428750" cy="914400"/>
            <a:chOff x="3600" y="1200"/>
            <a:chExt cx="900" cy="576"/>
          </a:xfrm>
        </p:grpSpPr>
        <p:pic>
          <p:nvPicPr>
            <p:cNvPr id="112646" name="Picture 6" descr="note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600" y="1200"/>
              <a:ext cx="360" cy="576"/>
            </a:xfrm>
            <a:prstGeom prst="rect">
              <a:avLst/>
            </a:prstGeom>
            <a:solidFill>
              <a:schemeClr val="hlink"/>
            </a:solidFill>
          </p:spPr>
        </p:pic>
        <p:pic>
          <p:nvPicPr>
            <p:cNvPr id="112647" name="Picture 7" descr="note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224" y="1248"/>
              <a:ext cx="276" cy="528"/>
            </a:xfrm>
            <a:prstGeom prst="rect">
              <a:avLst/>
            </a:prstGeom>
            <a:noFill/>
          </p:spPr>
        </p:pic>
      </p:grpSp>
      <p:pic>
        <p:nvPicPr>
          <p:cNvPr id="112649" name="Picture 9" descr="chord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0" y="2438400"/>
            <a:ext cx="495300" cy="990600"/>
          </a:xfrm>
          <a:prstGeom prst="rect">
            <a:avLst/>
          </a:prstGeom>
          <a:noFill/>
        </p:spPr>
      </p:pic>
      <p:pic>
        <p:nvPicPr>
          <p:cNvPr id="112653" name="Picture 13" descr="Transpose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33800" y="4419600"/>
            <a:ext cx="4924425" cy="695325"/>
          </a:xfrm>
          <a:prstGeom prst="rect">
            <a:avLst/>
          </a:prstGeom>
          <a:noFill/>
        </p:spPr>
      </p:pic>
      <p:pic>
        <p:nvPicPr>
          <p:cNvPr id="112655" name="Picture 15" descr="sax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00800" y="5715000"/>
            <a:ext cx="1627188" cy="68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Midi Standard supports lots of instruments</a:t>
            </a: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52500"/>
            <a:ext cx="8382000" cy="54483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1200">
                <a:latin typeface="Courier New" pitchFamily="49" charset="0"/>
              </a:rPr>
              <a:t>data IName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>
                <a:latin typeface="Courier New" pitchFamily="49" charset="0"/>
              </a:rPr>
              <a:t> = AcousticGrandPiano    | BrightAcousticPiano | ElectricGrandPiano  | HonkyTonkPiano  | RhodesPiano         | ChorusedPiano       | Harpsichord         | Clavinet            | Celesta             | Glockenspiel        | MusicBox            | Vibraphone         | Marimba             | Xylophone           | TubularBells        | Dulcimer              | HammondOrgan        | PercussiveOrgan     | RockOrgan           | ChurchOrgan         | ReedOrgan           | Accordion           | Harmonica           | TangoAccordion  | AcousticGuitarNylon | AcousticGuitarSteel | ElectricGuitarJazz  | ElectricGuitarClean   | ElectricGuitarMuted | OverdrivenGuitar  | DistortionGuitar      | GuitarHarmonics     | AcousticBass  | ElectricBassFingered  | ElectricBassPicked  | FretlessBass  | SlapBass1             | SlapBass2           | SynthBass1      | SynthBass2  | Violin                | Viola               | Cello           | Contrabass  | TremoloStrings        | PizzicatoStrings    | OrchestralHarp  | Timpani  | StringEnsemble1       | StringEnsemble2     | SynthStrings1 | SynthStrings2         | ChoirAahs           | VoiceOohs       | SynthVoice  | OrchestraHit          | Trumpet             | Trombone        | Tuba  | MutedTrumpet          | FrenchHorn          | BrassSection    | SynthBrass1  | SynthBrass2           | SopranoSax          | AltoSax         | TenorSax  | BaritoneSax           | Oboe   | Bassoon         | EnglishHorn         | Clarinet  | Piccolo               | Flute               | Recorder | PanFlute  | BlownBottle  | Shakuhachi            | Whistle             | Ocarina         | Lead1Square  | Lead2Sawtooth         | Lead3Calliope       | Lead4Chiff  | Lead5Charang    | Lead6Voice          | Lead7Fifths  | Lead8BassLead         | Pad1NewAge          | Pad2Warm  | Pad3Polysynth         | Pad4Choir           | Pad5Bowed  | Pad6Metallic          | Pad7Halo            | Pad8Sweep  | FX1Train              | FX2Soundtrack       | FX3Crystal  | FX4Atmosphere         | FX5Brightness       | FX6Goblins  | FX7Echoes             | FX8SciFi            | Sitar           | Banjo     | Shamisen  | Koto                  | Kalimba             | Bagpipe         | Fiddle    | Shanai  | TinkleBell            | Agogo               | SteelDrums      | Woodblock | TaikoDrum  | MelodicDrum           | SynthDrum           | ReverseCymbal  | GuitarFretNoise       | BreathNoise         | Seashore  | BirdTweet             | TelephoneRing       | Helicopter  | Applause    | Gunshot  | Percussion 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1200">
                <a:latin typeface="Courier New" pitchFamily="49" charset="0"/>
              </a:rPr>
              <a:t>           deriving (Show,Eq,Ord,Enum)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153400" cy="3314700"/>
          </a:xfrm>
        </p:spPr>
        <p:txBody>
          <a:bodyPr/>
          <a:lstStyle/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type Dur   = Ratio Int</a:t>
            </a:r>
          </a:p>
          <a:p>
            <a:pPr lvl="1"/>
            <a:r>
              <a:rPr lang="en-US"/>
              <a:t>fractions of Integers such as 3 /4.  We write </a:t>
            </a:r>
            <a:r>
              <a:rPr lang="en-US">
                <a:latin typeface="Courier New" pitchFamily="49" charset="0"/>
              </a:rPr>
              <a:t>(3 % 4)</a:t>
            </a:r>
            <a:r>
              <a:rPr lang="en-US"/>
              <a:t> in Haskell.</a:t>
            </a:r>
          </a:p>
          <a:p>
            <a:pPr>
              <a:buFontTx/>
              <a:buNone/>
            </a:pPr>
            <a:endParaRPr lang="en-US">
              <a:latin typeface="Arial" pitchFamily="34" charset="0"/>
            </a:endParaRP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type AbsPitch = Int</a:t>
            </a:r>
          </a:p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absPitch :: Pitch -&gt; AbsPitch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absPitch (pc,oct) = 12*oct + </a:t>
            </a:r>
            <a:r>
              <a:rPr lang="en-US">
                <a:solidFill>
                  <a:schemeClr val="hlink"/>
                </a:solidFill>
                <a:latin typeface="Courier New" pitchFamily="49" charset="0"/>
              </a:rPr>
              <a:t>pcToInt</a:t>
            </a:r>
            <a:r>
              <a:rPr lang="en-US">
                <a:latin typeface="Courier New" pitchFamily="49" charset="0"/>
              </a:rPr>
              <a:t> pc</a:t>
            </a:r>
          </a:p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Duration &amp; Absolute Pitch</a:t>
            </a:r>
          </a:p>
        </p:txBody>
      </p:sp>
      <p:grpSp>
        <p:nvGrpSpPr>
          <p:cNvPr id="114692" name="Group 4"/>
          <p:cNvGrpSpPr>
            <a:grpSpLocks/>
          </p:cNvGrpSpPr>
          <p:nvPr/>
        </p:nvGrpSpPr>
        <p:grpSpPr bwMode="auto">
          <a:xfrm>
            <a:off x="762000" y="4572000"/>
            <a:ext cx="8077200" cy="1692275"/>
            <a:chOff x="240" y="2582"/>
            <a:chExt cx="5088" cy="1066"/>
          </a:xfrm>
        </p:grpSpPr>
        <p:grpSp>
          <p:nvGrpSpPr>
            <p:cNvPr id="114693" name="Group 5"/>
            <p:cNvGrpSpPr>
              <a:grpSpLocks/>
            </p:cNvGrpSpPr>
            <p:nvPr/>
          </p:nvGrpSpPr>
          <p:grpSpPr bwMode="auto">
            <a:xfrm>
              <a:off x="432" y="2832"/>
              <a:ext cx="4608" cy="576"/>
              <a:chOff x="432" y="2832"/>
              <a:chExt cx="4608" cy="576"/>
            </a:xfrm>
          </p:grpSpPr>
          <p:grpSp>
            <p:nvGrpSpPr>
              <p:cNvPr id="114694" name="Group 6"/>
              <p:cNvGrpSpPr>
                <a:grpSpLocks/>
              </p:cNvGrpSpPr>
              <p:nvPr/>
            </p:nvGrpSpPr>
            <p:grpSpPr bwMode="auto">
              <a:xfrm>
                <a:off x="432" y="2832"/>
                <a:ext cx="1152" cy="576"/>
                <a:chOff x="432" y="2832"/>
                <a:chExt cx="1152" cy="576"/>
              </a:xfrm>
            </p:grpSpPr>
            <p:sp>
              <p:nvSpPr>
                <p:cNvPr id="114695" name="Line 7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696" name="Line 8"/>
                <p:cNvSpPr>
                  <a:spLocks noChangeShapeType="1"/>
                </p:cNvSpPr>
                <p:nvPr/>
              </p:nvSpPr>
              <p:spPr bwMode="auto">
                <a:xfrm>
                  <a:off x="432" y="2832"/>
                  <a:ext cx="0" cy="57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697" name="Line 9"/>
                <p:cNvSpPr>
                  <a:spLocks noChangeShapeType="1"/>
                </p:cNvSpPr>
                <p:nvPr/>
              </p:nvSpPr>
              <p:spPr bwMode="auto">
                <a:xfrm>
                  <a:off x="52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698" name="Line 10"/>
                <p:cNvSpPr>
                  <a:spLocks noChangeShapeType="1"/>
                </p:cNvSpPr>
                <p:nvPr/>
              </p:nvSpPr>
              <p:spPr bwMode="auto">
                <a:xfrm>
                  <a:off x="624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699" name="Line 11"/>
                <p:cNvSpPr>
                  <a:spLocks noChangeShapeType="1"/>
                </p:cNvSpPr>
                <p:nvPr/>
              </p:nvSpPr>
              <p:spPr bwMode="auto">
                <a:xfrm>
                  <a:off x="720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00" name="Line 12"/>
                <p:cNvSpPr>
                  <a:spLocks noChangeShapeType="1"/>
                </p:cNvSpPr>
                <p:nvPr/>
              </p:nvSpPr>
              <p:spPr bwMode="auto">
                <a:xfrm>
                  <a:off x="816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01" name="Line 13"/>
                <p:cNvSpPr>
                  <a:spLocks noChangeShapeType="1"/>
                </p:cNvSpPr>
                <p:nvPr/>
              </p:nvSpPr>
              <p:spPr bwMode="auto">
                <a:xfrm>
                  <a:off x="912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02" name="Line 14"/>
                <p:cNvSpPr>
                  <a:spLocks noChangeShapeType="1"/>
                </p:cNvSpPr>
                <p:nvPr/>
              </p:nvSpPr>
              <p:spPr bwMode="auto">
                <a:xfrm>
                  <a:off x="100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03" name="Line 15"/>
                <p:cNvSpPr>
                  <a:spLocks noChangeShapeType="1"/>
                </p:cNvSpPr>
                <p:nvPr/>
              </p:nvSpPr>
              <p:spPr bwMode="auto">
                <a:xfrm>
                  <a:off x="1104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04" name="Line 16"/>
                <p:cNvSpPr>
                  <a:spLocks noChangeShapeType="1"/>
                </p:cNvSpPr>
                <p:nvPr/>
              </p:nvSpPr>
              <p:spPr bwMode="auto">
                <a:xfrm>
                  <a:off x="1200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05" name="Line 17"/>
                <p:cNvSpPr>
                  <a:spLocks noChangeShapeType="1"/>
                </p:cNvSpPr>
                <p:nvPr/>
              </p:nvSpPr>
              <p:spPr bwMode="auto">
                <a:xfrm>
                  <a:off x="1296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06" name="Line 18"/>
                <p:cNvSpPr>
                  <a:spLocks noChangeShapeType="1"/>
                </p:cNvSpPr>
                <p:nvPr/>
              </p:nvSpPr>
              <p:spPr bwMode="auto">
                <a:xfrm>
                  <a:off x="1392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07" name="Line 19"/>
                <p:cNvSpPr>
                  <a:spLocks noChangeShapeType="1"/>
                </p:cNvSpPr>
                <p:nvPr/>
              </p:nvSpPr>
              <p:spPr bwMode="auto">
                <a:xfrm>
                  <a:off x="148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4708" name="Group 20"/>
              <p:cNvGrpSpPr>
                <a:grpSpLocks/>
              </p:cNvGrpSpPr>
              <p:nvPr/>
            </p:nvGrpSpPr>
            <p:grpSpPr bwMode="auto">
              <a:xfrm>
                <a:off x="1584" y="2832"/>
                <a:ext cx="1152" cy="576"/>
                <a:chOff x="432" y="2832"/>
                <a:chExt cx="1152" cy="576"/>
              </a:xfrm>
            </p:grpSpPr>
            <p:sp>
              <p:nvSpPr>
                <p:cNvPr id="114709" name="Line 21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10" name="Line 22"/>
                <p:cNvSpPr>
                  <a:spLocks noChangeShapeType="1"/>
                </p:cNvSpPr>
                <p:nvPr/>
              </p:nvSpPr>
              <p:spPr bwMode="auto">
                <a:xfrm>
                  <a:off x="432" y="2832"/>
                  <a:ext cx="0" cy="57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11" name="Line 23"/>
                <p:cNvSpPr>
                  <a:spLocks noChangeShapeType="1"/>
                </p:cNvSpPr>
                <p:nvPr/>
              </p:nvSpPr>
              <p:spPr bwMode="auto">
                <a:xfrm>
                  <a:off x="52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12" name="Line 24"/>
                <p:cNvSpPr>
                  <a:spLocks noChangeShapeType="1"/>
                </p:cNvSpPr>
                <p:nvPr/>
              </p:nvSpPr>
              <p:spPr bwMode="auto">
                <a:xfrm>
                  <a:off x="624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13" name="Line 25"/>
                <p:cNvSpPr>
                  <a:spLocks noChangeShapeType="1"/>
                </p:cNvSpPr>
                <p:nvPr/>
              </p:nvSpPr>
              <p:spPr bwMode="auto">
                <a:xfrm>
                  <a:off x="720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14" name="Line 26"/>
                <p:cNvSpPr>
                  <a:spLocks noChangeShapeType="1"/>
                </p:cNvSpPr>
                <p:nvPr/>
              </p:nvSpPr>
              <p:spPr bwMode="auto">
                <a:xfrm>
                  <a:off x="816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15" name="Line 27"/>
                <p:cNvSpPr>
                  <a:spLocks noChangeShapeType="1"/>
                </p:cNvSpPr>
                <p:nvPr/>
              </p:nvSpPr>
              <p:spPr bwMode="auto">
                <a:xfrm>
                  <a:off x="912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16" name="Line 28"/>
                <p:cNvSpPr>
                  <a:spLocks noChangeShapeType="1"/>
                </p:cNvSpPr>
                <p:nvPr/>
              </p:nvSpPr>
              <p:spPr bwMode="auto">
                <a:xfrm>
                  <a:off x="100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17" name="Line 29"/>
                <p:cNvSpPr>
                  <a:spLocks noChangeShapeType="1"/>
                </p:cNvSpPr>
                <p:nvPr/>
              </p:nvSpPr>
              <p:spPr bwMode="auto">
                <a:xfrm>
                  <a:off x="1104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18" name="Line 30"/>
                <p:cNvSpPr>
                  <a:spLocks noChangeShapeType="1"/>
                </p:cNvSpPr>
                <p:nvPr/>
              </p:nvSpPr>
              <p:spPr bwMode="auto">
                <a:xfrm>
                  <a:off x="1200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19" name="Line 31"/>
                <p:cNvSpPr>
                  <a:spLocks noChangeShapeType="1"/>
                </p:cNvSpPr>
                <p:nvPr/>
              </p:nvSpPr>
              <p:spPr bwMode="auto">
                <a:xfrm>
                  <a:off x="1296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20" name="Line 32"/>
                <p:cNvSpPr>
                  <a:spLocks noChangeShapeType="1"/>
                </p:cNvSpPr>
                <p:nvPr/>
              </p:nvSpPr>
              <p:spPr bwMode="auto">
                <a:xfrm>
                  <a:off x="1392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21" name="Line 33"/>
                <p:cNvSpPr>
                  <a:spLocks noChangeShapeType="1"/>
                </p:cNvSpPr>
                <p:nvPr/>
              </p:nvSpPr>
              <p:spPr bwMode="auto">
                <a:xfrm>
                  <a:off x="148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4722" name="Group 34"/>
              <p:cNvGrpSpPr>
                <a:grpSpLocks/>
              </p:cNvGrpSpPr>
              <p:nvPr/>
            </p:nvGrpSpPr>
            <p:grpSpPr bwMode="auto">
              <a:xfrm>
                <a:off x="2736" y="2832"/>
                <a:ext cx="1152" cy="576"/>
                <a:chOff x="432" y="2832"/>
                <a:chExt cx="1152" cy="576"/>
              </a:xfrm>
            </p:grpSpPr>
            <p:sp>
              <p:nvSpPr>
                <p:cNvPr id="114723" name="Line 35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24" name="Line 36"/>
                <p:cNvSpPr>
                  <a:spLocks noChangeShapeType="1"/>
                </p:cNvSpPr>
                <p:nvPr/>
              </p:nvSpPr>
              <p:spPr bwMode="auto">
                <a:xfrm>
                  <a:off x="432" y="2832"/>
                  <a:ext cx="0" cy="57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25" name="Line 37"/>
                <p:cNvSpPr>
                  <a:spLocks noChangeShapeType="1"/>
                </p:cNvSpPr>
                <p:nvPr/>
              </p:nvSpPr>
              <p:spPr bwMode="auto">
                <a:xfrm>
                  <a:off x="52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26" name="Line 38"/>
                <p:cNvSpPr>
                  <a:spLocks noChangeShapeType="1"/>
                </p:cNvSpPr>
                <p:nvPr/>
              </p:nvSpPr>
              <p:spPr bwMode="auto">
                <a:xfrm>
                  <a:off x="624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27" name="Line 39"/>
                <p:cNvSpPr>
                  <a:spLocks noChangeShapeType="1"/>
                </p:cNvSpPr>
                <p:nvPr/>
              </p:nvSpPr>
              <p:spPr bwMode="auto">
                <a:xfrm>
                  <a:off x="720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28" name="Line 40"/>
                <p:cNvSpPr>
                  <a:spLocks noChangeShapeType="1"/>
                </p:cNvSpPr>
                <p:nvPr/>
              </p:nvSpPr>
              <p:spPr bwMode="auto">
                <a:xfrm>
                  <a:off x="816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29" name="Line 41"/>
                <p:cNvSpPr>
                  <a:spLocks noChangeShapeType="1"/>
                </p:cNvSpPr>
                <p:nvPr/>
              </p:nvSpPr>
              <p:spPr bwMode="auto">
                <a:xfrm>
                  <a:off x="912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30" name="Line 42"/>
                <p:cNvSpPr>
                  <a:spLocks noChangeShapeType="1"/>
                </p:cNvSpPr>
                <p:nvPr/>
              </p:nvSpPr>
              <p:spPr bwMode="auto">
                <a:xfrm>
                  <a:off x="100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31" name="Line 43"/>
                <p:cNvSpPr>
                  <a:spLocks noChangeShapeType="1"/>
                </p:cNvSpPr>
                <p:nvPr/>
              </p:nvSpPr>
              <p:spPr bwMode="auto">
                <a:xfrm>
                  <a:off x="1104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32" name="Line 44"/>
                <p:cNvSpPr>
                  <a:spLocks noChangeShapeType="1"/>
                </p:cNvSpPr>
                <p:nvPr/>
              </p:nvSpPr>
              <p:spPr bwMode="auto">
                <a:xfrm>
                  <a:off x="1200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33" name="Line 45"/>
                <p:cNvSpPr>
                  <a:spLocks noChangeShapeType="1"/>
                </p:cNvSpPr>
                <p:nvPr/>
              </p:nvSpPr>
              <p:spPr bwMode="auto">
                <a:xfrm>
                  <a:off x="1296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34" name="Line 46"/>
                <p:cNvSpPr>
                  <a:spLocks noChangeShapeType="1"/>
                </p:cNvSpPr>
                <p:nvPr/>
              </p:nvSpPr>
              <p:spPr bwMode="auto">
                <a:xfrm>
                  <a:off x="1392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35" name="Line 47"/>
                <p:cNvSpPr>
                  <a:spLocks noChangeShapeType="1"/>
                </p:cNvSpPr>
                <p:nvPr/>
              </p:nvSpPr>
              <p:spPr bwMode="auto">
                <a:xfrm>
                  <a:off x="148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4736" name="Group 48"/>
              <p:cNvGrpSpPr>
                <a:grpSpLocks/>
              </p:cNvGrpSpPr>
              <p:nvPr/>
            </p:nvGrpSpPr>
            <p:grpSpPr bwMode="auto">
              <a:xfrm>
                <a:off x="3888" y="2832"/>
                <a:ext cx="1152" cy="576"/>
                <a:chOff x="432" y="2832"/>
                <a:chExt cx="1152" cy="576"/>
              </a:xfrm>
            </p:grpSpPr>
            <p:sp>
              <p:nvSpPr>
                <p:cNvPr id="114737" name="Line 49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38" name="Line 50"/>
                <p:cNvSpPr>
                  <a:spLocks noChangeShapeType="1"/>
                </p:cNvSpPr>
                <p:nvPr/>
              </p:nvSpPr>
              <p:spPr bwMode="auto">
                <a:xfrm>
                  <a:off x="432" y="2832"/>
                  <a:ext cx="0" cy="57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39" name="Line 51"/>
                <p:cNvSpPr>
                  <a:spLocks noChangeShapeType="1"/>
                </p:cNvSpPr>
                <p:nvPr/>
              </p:nvSpPr>
              <p:spPr bwMode="auto">
                <a:xfrm>
                  <a:off x="52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40" name="Line 52"/>
                <p:cNvSpPr>
                  <a:spLocks noChangeShapeType="1"/>
                </p:cNvSpPr>
                <p:nvPr/>
              </p:nvSpPr>
              <p:spPr bwMode="auto">
                <a:xfrm>
                  <a:off x="624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41" name="Line 53"/>
                <p:cNvSpPr>
                  <a:spLocks noChangeShapeType="1"/>
                </p:cNvSpPr>
                <p:nvPr/>
              </p:nvSpPr>
              <p:spPr bwMode="auto">
                <a:xfrm>
                  <a:off x="720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42" name="Line 54"/>
                <p:cNvSpPr>
                  <a:spLocks noChangeShapeType="1"/>
                </p:cNvSpPr>
                <p:nvPr/>
              </p:nvSpPr>
              <p:spPr bwMode="auto">
                <a:xfrm>
                  <a:off x="816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43" name="Line 55"/>
                <p:cNvSpPr>
                  <a:spLocks noChangeShapeType="1"/>
                </p:cNvSpPr>
                <p:nvPr/>
              </p:nvSpPr>
              <p:spPr bwMode="auto">
                <a:xfrm>
                  <a:off x="912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44" name="Line 56"/>
                <p:cNvSpPr>
                  <a:spLocks noChangeShapeType="1"/>
                </p:cNvSpPr>
                <p:nvPr/>
              </p:nvSpPr>
              <p:spPr bwMode="auto">
                <a:xfrm>
                  <a:off x="100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45" name="Line 57"/>
                <p:cNvSpPr>
                  <a:spLocks noChangeShapeType="1"/>
                </p:cNvSpPr>
                <p:nvPr/>
              </p:nvSpPr>
              <p:spPr bwMode="auto">
                <a:xfrm>
                  <a:off x="1104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46" name="Line 58"/>
                <p:cNvSpPr>
                  <a:spLocks noChangeShapeType="1"/>
                </p:cNvSpPr>
                <p:nvPr/>
              </p:nvSpPr>
              <p:spPr bwMode="auto">
                <a:xfrm>
                  <a:off x="1200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47" name="Line 59"/>
                <p:cNvSpPr>
                  <a:spLocks noChangeShapeType="1"/>
                </p:cNvSpPr>
                <p:nvPr/>
              </p:nvSpPr>
              <p:spPr bwMode="auto">
                <a:xfrm>
                  <a:off x="1296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48" name="Line 60"/>
                <p:cNvSpPr>
                  <a:spLocks noChangeShapeType="1"/>
                </p:cNvSpPr>
                <p:nvPr/>
              </p:nvSpPr>
              <p:spPr bwMode="auto">
                <a:xfrm>
                  <a:off x="1392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4749" name="Line 61"/>
                <p:cNvSpPr>
                  <a:spLocks noChangeShapeType="1"/>
                </p:cNvSpPr>
                <p:nvPr/>
              </p:nvSpPr>
              <p:spPr bwMode="auto">
                <a:xfrm>
                  <a:off x="148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4750" name="Text Box 62"/>
            <p:cNvSpPr txBox="1">
              <a:spLocks noChangeArrowheads="1"/>
            </p:cNvSpPr>
            <p:nvPr/>
          </p:nvSpPr>
          <p:spPr bwMode="auto">
            <a:xfrm>
              <a:off x="392" y="3475"/>
              <a:ext cx="4936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200"/>
                <a:t>0 1 2 3 4 5 6 7 8 9 10 11 12                                        24                                       36                                     . . .</a:t>
              </a:r>
            </a:p>
          </p:txBody>
        </p:sp>
        <p:sp>
          <p:nvSpPr>
            <p:cNvPr id="114751" name="Text Box 63"/>
            <p:cNvSpPr txBox="1">
              <a:spLocks noChangeArrowheads="1"/>
            </p:cNvSpPr>
            <p:nvPr/>
          </p:nvSpPr>
          <p:spPr bwMode="auto">
            <a:xfrm>
              <a:off x="240" y="2582"/>
              <a:ext cx="401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(C,0)</a:t>
              </a:r>
            </a:p>
          </p:txBody>
        </p:sp>
        <p:sp>
          <p:nvSpPr>
            <p:cNvPr id="114752" name="Text Box 64"/>
            <p:cNvSpPr txBox="1">
              <a:spLocks noChangeArrowheads="1"/>
            </p:cNvSpPr>
            <p:nvPr/>
          </p:nvSpPr>
          <p:spPr bwMode="auto">
            <a:xfrm>
              <a:off x="1392" y="2592"/>
              <a:ext cx="401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(C,1)</a:t>
              </a:r>
            </a:p>
          </p:txBody>
        </p:sp>
        <p:sp>
          <p:nvSpPr>
            <p:cNvPr id="114753" name="Text Box 65"/>
            <p:cNvSpPr txBox="1">
              <a:spLocks noChangeArrowheads="1"/>
            </p:cNvSpPr>
            <p:nvPr/>
          </p:nvSpPr>
          <p:spPr bwMode="auto">
            <a:xfrm>
              <a:off x="2527" y="2592"/>
              <a:ext cx="401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(C,2)</a:t>
              </a:r>
            </a:p>
          </p:txBody>
        </p:sp>
        <p:sp>
          <p:nvSpPr>
            <p:cNvPr id="114754" name="Text Box 66"/>
            <p:cNvSpPr txBox="1">
              <a:spLocks noChangeArrowheads="1"/>
            </p:cNvSpPr>
            <p:nvPr/>
          </p:nvSpPr>
          <p:spPr bwMode="auto">
            <a:xfrm>
              <a:off x="3679" y="2592"/>
              <a:ext cx="401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(C,3)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47" name="Picture 11" descr="shortKeyboar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5334000"/>
            <a:ext cx="3429000" cy="1114425"/>
          </a:xfrm>
          <a:prstGeom prst="rect">
            <a:avLst/>
          </a:prstGeom>
          <a:noFill/>
        </p:spPr>
      </p:pic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Pitch to integer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pcToInt :: PitchClass -&gt; Int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pcToInt pc = case pc of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               Cf -&gt; -1   -- should Cf be 11?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               C  -&gt; 0  ;  </a:t>
            </a:r>
            <a:r>
              <a:rPr lang="en-US" sz="1800">
                <a:solidFill>
                  <a:schemeClr val="hlink"/>
                </a:solidFill>
                <a:latin typeface="Courier New" pitchFamily="49" charset="0"/>
              </a:rPr>
              <a:t>Cs -&gt; 1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               </a:t>
            </a:r>
            <a:r>
              <a:rPr lang="en-US" sz="1800">
                <a:solidFill>
                  <a:schemeClr val="hlink"/>
                </a:solidFill>
                <a:latin typeface="Courier New" pitchFamily="49" charset="0"/>
              </a:rPr>
              <a:t>Df -&gt; 1</a:t>
            </a:r>
            <a:r>
              <a:rPr lang="en-US" sz="1800">
                <a:latin typeface="Courier New" pitchFamily="49" charset="0"/>
              </a:rPr>
              <a:t>  ;  D  -&gt; 2 ;  </a:t>
            </a:r>
            <a:r>
              <a:rPr lang="en-US" sz="1800">
                <a:solidFill>
                  <a:schemeClr val="accent1"/>
                </a:solidFill>
                <a:latin typeface="Courier New" pitchFamily="49" charset="0"/>
              </a:rPr>
              <a:t>Ds -&gt; 3</a:t>
            </a:r>
            <a:endParaRPr lang="en-US" sz="18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               </a:t>
            </a:r>
            <a:r>
              <a:rPr lang="en-US" sz="1800">
                <a:solidFill>
                  <a:schemeClr val="accent1"/>
                </a:solidFill>
                <a:latin typeface="Courier New" pitchFamily="49" charset="0"/>
              </a:rPr>
              <a:t>Ef -&gt; 3</a:t>
            </a:r>
            <a:r>
              <a:rPr lang="en-US" sz="1800">
                <a:latin typeface="Courier New" pitchFamily="49" charset="0"/>
              </a:rPr>
              <a:t>  ;  </a:t>
            </a:r>
            <a:r>
              <a:rPr lang="en-US" sz="1800">
                <a:solidFill>
                  <a:schemeClr val="accent2"/>
                </a:solidFill>
                <a:latin typeface="Courier New" pitchFamily="49" charset="0"/>
              </a:rPr>
              <a:t>E  -&gt; 4</a:t>
            </a:r>
            <a:r>
              <a:rPr lang="en-US" sz="1800">
                <a:latin typeface="Courier New" pitchFamily="49" charset="0"/>
              </a:rPr>
              <a:t> ;  </a:t>
            </a:r>
            <a:r>
              <a:rPr lang="en-US" sz="1800">
                <a:solidFill>
                  <a:srgbClr val="800080"/>
                </a:solidFill>
                <a:latin typeface="Courier New" pitchFamily="49" charset="0"/>
              </a:rPr>
              <a:t>Es -&gt; 5</a:t>
            </a:r>
            <a:endParaRPr lang="en-US" sz="18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               </a:t>
            </a:r>
            <a:r>
              <a:rPr lang="en-US" sz="1800">
                <a:solidFill>
                  <a:schemeClr val="accent2"/>
                </a:solidFill>
                <a:latin typeface="Courier New" pitchFamily="49" charset="0"/>
              </a:rPr>
              <a:t>Ff -&gt; 4</a:t>
            </a:r>
            <a:r>
              <a:rPr lang="en-US" sz="1800">
                <a:latin typeface="Courier New" pitchFamily="49" charset="0"/>
              </a:rPr>
              <a:t>  ;  </a:t>
            </a:r>
            <a:r>
              <a:rPr lang="en-US" sz="1800">
                <a:solidFill>
                  <a:srgbClr val="800080"/>
                </a:solidFill>
                <a:latin typeface="Courier New" pitchFamily="49" charset="0"/>
              </a:rPr>
              <a:t>F  -&gt; 5</a:t>
            </a:r>
            <a:r>
              <a:rPr lang="en-US" sz="1800">
                <a:latin typeface="Courier New" pitchFamily="49" charset="0"/>
              </a:rPr>
              <a:t> ;  </a:t>
            </a:r>
            <a:r>
              <a:rPr lang="en-US" sz="1800">
                <a:solidFill>
                  <a:srgbClr val="990033"/>
                </a:solidFill>
                <a:latin typeface="Courier New" pitchFamily="49" charset="0"/>
              </a:rPr>
              <a:t>Fs -&gt; 6</a:t>
            </a:r>
            <a:endParaRPr lang="en-US" sz="18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               </a:t>
            </a:r>
            <a:r>
              <a:rPr lang="en-US" sz="1800">
                <a:solidFill>
                  <a:srgbClr val="990033"/>
                </a:solidFill>
                <a:latin typeface="Courier New" pitchFamily="49" charset="0"/>
              </a:rPr>
              <a:t>Gf -&gt; 6</a:t>
            </a:r>
            <a:r>
              <a:rPr lang="en-US" sz="1800">
                <a:latin typeface="Courier New" pitchFamily="49" charset="0"/>
              </a:rPr>
              <a:t>  ;  G  -&gt; 7 ;  </a:t>
            </a:r>
            <a:r>
              <a:rPr lang="en-US" sz="1800">
                <a:solidFill>
                  <a:srgbClr val="996633"/>
                </a:solidFill>
                <a:latin typeface="Courier New" pitchFamily="49" charset="0"/>
              </a:rPr>
              <a:t>Gs -&gt; 8</a:t>
            </a:r>
            <a:endParaRPr lang="en-US" sz="18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               </a:t>
            </a:r>
            <a:r>
              <a:rPr lang="en-US" sz="1800">
                <a:solidFill>
                  <a:srgbClr val="996633"/>
                </a:solidFill>
                <a:latin typeface="Courier New" pitchFamily="49" charset="0"/>
              </a:rPr>
              <a:t>Af -&gt; 8</a:t>
            </a:r>
            <a:r>
              <a:rPr lang="en-US" sz="1800">
                <a:latin typeface="Courier New" pitchFamily="49" charset="0"/>
              </a:rPr>
              <a:t>  ;  A  -&gt; 9 ;  </a:t>
            </a:r>
            <a:r>
              <a:rPr lang="en-US" sz="1800">
                <a:solidFill>
                  <a:srgbClr val="FF9966"/>
                </a:solidFill>
                <a:latin typeface="Courier New" pitchFamily="49" charset="0"/>
              </a:rPr>
              <a:t>As -&gt; 10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               </a:t>
            </a:r>
            <a:r>
              <a:rPr lang="en-US" sz="1800">
                <a:solidFill>
                  <a:srgbClr val="FF9966"/>
                </a:solidFill>
                <a:latin typeface="Courier New" pitchFamily="49" charset="0"/>
              </a:rPr>
              <a:t>Bf -&gt; 10</a:t>
            </a:r>
            <a:r>
              <a:rPr lang="en-US" sz="1800">
                <a:latin typeface="Courier New" pitchFamily="49" charset="0"/>
              </a:rPr>
              <a:t> ;  B  -&gt; 11 ; Bs -&gt; 12 -- maybe 0?</a:t>
            </a:r>
          </a:p>
          <a:p>
            <a:pPr>
              <a:buFontTx/>
              <a:buNone/>
            </a:pPr>
            <a:endParaRPr lang="en-US" sz="18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>
                <a:latin typeface="Arial" pitchFamily="34" charset="0"/>
              </a:rPr>
              <a:t>Note how several different pitches have the same absolute pitch. This is because the “flat” of some notes is the “sharp” of another.</a:t>
            </a:r>
          </a:p>
        </p:txBody>
      </p:sp>
      <p:sp>
        <p:nvSpPr>
          <p:cNvPr id="116742" name="Text Box 6"/>
          <p:cNvSpPr txBox="1">
            <a:spLocks noChangeArrowheads="1"/>
          </p:cNvSpPr>
          <p:nvPr/>
        </p:nvSpPr>
        <p:spPr bwMode="auto">
          <a:xfrm>
            <a:off x="3124200" y="6080125"/>
            <a:ext cx="28749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   D     E   F    G     A    B   C</a:t>
            </a: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3200400" y="5410200"/>
            <a:ext cx="23463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FFFF66"/>
                </a:solidFill>
              </a:rPr>
              <a:t>Cs      Ds           Fs     Gs      As</a:t>
            </a:r>
          </a:p>
          <a:p>
            <a:r>
              <a:rPr lang="en-US" sz="1200">
                <a:solidFill>
                  <a:srgbClr val="FFFF66"/>
                </a:solidFill>
              </a:rPr>
              <a:t>Df       Ef           Gf      Af       Bf</a:t>
            </a:r>
          </a:p>
        </p:txBody>
      </p:sp>
      <p:sp>
        <p:nvSpPr>
          <p:cNvPr id="116744" name="Text Box 8"/>
          <p:cNvSpPr txBox="1">
            <a:spLocks noChangeArrowheads="1"/>
          </p:cNvSpPr>
          <p:nvPr/>
        </p:nvSpPr>
        <p:spPr bwMode="auto">
          <a:xfrm>
            <a:off x="2743200" y="5802313"/>
            <a:ext cx="3714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accent1"/>
                </a:solidFill>
              </a:rPr>
              <a:t>Cf</a:t>
            </a:r>
            <a:endParaRPr lang="en-US"/>
          </a:p>
        </p:txBody>
      </p:sp>
      <p:sp>
        <p:nvSpPr>
          <p:cNvPr id="116745" name="Text Box 9"/>
          <p:cNvSpPr txBox="1">
            <a:spLocks noChangeArrowheads="1"/>
          </p:cNvSpPr>
          <p:nvPr/>
        </p:nvSpPr>
        <p:spPr bwMode="auto">
          <a:xfrm>
            <a:off x="3810000" y="5824538"/>
            <a:ext cx="64293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accent1"/>
                </a:solidFill>
              </a:rPr>
              <a:t> Ff  Es</a:t>
            </a:r>
          </a:p>
        </p:txBody>
      </p:sp>
      <p:sp>
        <p:nvSpPr>
          <p:cNvPr id="116746" name="Text Box 10"/>
          <p:cNvSpPr txBox="1">
            <a:spLocks noChangeArrowheads="1"/>
          </p:cNvSpPr>
          <p:nvPr/>
        </p:nvSpPr>
        <p:spPr bwMode="auto">
          <a:xfrm>
            <a:off x="5334000" y="5821363"/>
            <a:ext cx="66675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>
                <a:solidFill>
                  <a:schemeClr val="accent1"/>
                </a:solidFill>
              </a:rPr>
              <a:t>Cf   Bs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  </a:t>
            </a:r>
            <a:r>
              <a:rPr lang="en-US">
                <a:latin typeface="Courier New" pitchFamily="49" charset="0"/>
              </a:rPr>
              <a:t>AbsPitch  </a:t>
            </a:r>
            <a:r>
              <a:rPr lang="en-US"/>
              <a:t> to   </a:t>
            </a:r>
            <a:r>
              <a:rPr lang="en-US">
                <a:latin typeface="Courier New" pitchFamily="49" charset="0"/>
              </a:rPr>
              <a:t>Pitch</a:t>
            </a:r>
            <a:endParaRPr 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52500"/>
            <a:ext cx="8153400" cy="5600700"/>
          </a:xfrm>
        </p:spPr>
        <p:txBody>
          <a:bodyPr/>
          <a:lstStyle/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pitch12 = [C,Cs,D,Ds,E,F,Fs,G,Gs,A,As,B] 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pitch    :: AbsPitch -&gt; Pitch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pitch a = (pitch12 !! mod a 12, quot a 12)</a:t>
            </a:r>
          </a:p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trans    :: Int -&gt; Pitch -&gt; Pitch</a:t>
            </a:r>
          </a:p>
          <a:p>
            <a:pPr>
              <a:buFontTx/>
              <a:buNone/>
            </a:pPr>
            <a:r>
              <a:rPr lang="en-US">
                <a:latin typeface="Courier New" pitchFamily="49" charset="0"/>
              </a:rPr>
              <a:t>trans i p = pitch (absPitch p + i)</a:t>
            </a:r>
          </a:p>
          <a:p>
            <a:pPr>
              <a:buFontTx/>
              <a:buNone/>
            </a:pPr>
            <a:endParaRPr lang="en-US">
              <a:latin typeface="Courier New" pitchFamily="49" charset="0"/>
            </a:endParaRPr>
          </a:p>
        </p:txBody>
      </p:sp>
      <p:grpSp>
        <p:nvGrpSpPr>
          <p:cNvPr id="115716" name="Group 4"/>
          <p:cNvGrpSpPr>
            <a:grpSpLocks/>
          </p:cNvGrpSpPr>
          <p:nvPr/>
        </p:nvGrpSpPr>
        <p:grpSpPr bwMode="auto">
          <a:xfrm>
            <a:off x="457200" y="3429000"/>
            <a:ext cx="8077200" cy="1692275"/>
            <a:chOff x="240" y="2582"/>
            <a:chExt cx="5088" cy="1066"/>
          </a:xfrm>
        </p:grpSpPr>
        <p:grpSp>
          <p:nvGrpSpPr>
            <p:cNvPr id="115717" name="Group 5"/>
            <p:cNvGrpSpPr>
              <a:grpSpLocks/>
            </p:cNvGrpSpPr>
            <p:nvPr/>
          </p:nvGrpSpPr>
          <p:grpSpPr bwMode="auto">
            <a:xfrm>
              <a:off x="432" y="2832"/>
              <a:ext cx="4608" cy="576"/>
              <a:chOff x="432" y="2832"/>
              <a:chExt cx="4608" cy="576"/>
            </a:xfrm>
          </p:grpSpPr>
          <p:grpSp>
            <p:nvGrpSpPr>
              <p:cNvPr id="115718" name="Group 6"/>
              <p:cNvGrpSpPr>
                <a:grpSpLocks/>
              </p:cNvGrpSpPr>
              <p:nvPr/>
            </p:nvGrpSpPr>
            <p:grpSpPr bwMode="auto">
              <a:xfrm>
                <a:off x="432" y="2832"/>
                <a:ext cx="1152" cy="576"/>
                <a:chOff x="432" y="2832"/>
                <a:chExt cx="1152" cy="576"/>
              </a:xfrm>
            </p:grpSpPr>
            <p:sp>
              <p:nvSpPr>
                <p:cNvPr id="115719" name="Line 7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0" name="Line 8"/>
                <p:cNvSpPr>
                  <a:spLocks noChangeShapeType="1"/>
                </p:cNvSpPr>
                <p:nvPr/>
              </p:nvSpPr>
              <p:spPr bwMode="auto">
                <a:xfrm>
                  <a:off x="432" y="2832"/>
                  <a:ext cx="0" cy="57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1" name="Line 9"/>
                <p:cNvSpPr>
                  <a:spLocks noChangeShapeType="1"/>
                </p:cNvSpPr>
                <p:nvPr/>
              </p:nvSpPr>
              <p:spPr bwMode="auto">
                <a:xfrm>
                  <a:off x="52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2" name="Line 10"/>
                <p:cNvSpPr>
                  <a:spLocks noChangeShapeType="1"/>
                </p:cNvSpPr>
                <p:nvPr/>
              </p:nvSpPr>
              <p:spPr bwMode="auto">
                <a:xfrm>
                  <a:off x="624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3" name="Line 11"/>
                <p:cNvSpPr>
                  <a:spLocks noChangeShapeType="1"/>
                </p:cNvSpPr>
                <p:nvPr/>
              </p:nvSpPr>
              <p:spPr bwMode="auto">
                <a:xfrm>
                  <a:off x="720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4" name="Line 12"/>
                <p:cNvSpPr>
                  <a:spLocks noChangeShapeType="1"/>
                </p:cNvSpPr>
                <p:nvPr/>
              </p:nvSpPr>
              <p:spPr bwMode="auto">
                <a:xfrm>
                  <a:off x="816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5" name="Line 13"/>
                <p:cNvSpPr>
                  <a:spLocks noChangeShapeType="1"/>
                </p:cNvSpPr>
                <p:nvPr/>
              </p:nvSpPr>
              <p:spPr bwMode="auto">
                <a:xfrm>
                  <a:off x="912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6" name="Line 14"/>
                <p:cNvSpPr>
                  <a:spLocks noChangeShapeType="1"/>
                </p:cNvSpPr>
                <p:nvPr/>
              </p:nvSpPr>
              <p:spPr bwMode="auto">
                <a:xfrm>
                  <a:off x="100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7" name="Line 15"/>
                <p:cNvSpPr>
                  <a:spLocks noChangeShapeType="1"/>
                </p:cNvSpPr>
                <p:nvPr/>
              </p:nvSpPr>
              <p:spPr bwMode="auto">
                <a:xfrm>
                  <a:off x="1104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8" name="Line 16"/>
                <p:cNvSpPr>
                  <a:spLocks noChangeShapeType="1"/>
                </p:cNvSpPr>
                <p:nvPr/>
              </p:nvSpPr>
              <p:spPr bwMode="auto">
                <a:xfrm>
                  <a:off x="1200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29" name="Line 17"/>
                <p:cNvSpPr>
                  <a:spLocks noChangeShapeType="1"/>
                </p:cNvSpPr>
                <p:nvPr/>
              </p:nvSpPr>
              <p:spPr bwMode="auto">
                <a:xfrm>
                  <a:off x="1296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0" name="Line 18"/>
                <p:cNvSpPr>
                  <a:spLocks noChangeShapeType="1"/>
                </p:cNvSpPr>
                <p:nvPr/>
              </p:nvSpPr>
              <p:spPr bwMode="auto">
                <a:xfrm>
                  <a:off x="1392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1" name="Line 19"/>
                <p:cNvSpPr>
                  <a:spLocks noChangeShapeType="1"/>
                </p:cNvSpPr>
                <p:nvPr/>
              </p:nvSpPr>
              <p:spPr bwMode="auto">
                <a:xfrm>
                  <a:off x="148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5732" name="Group 20"/>
              <p:cNvGrpSpPr>
                <a:grpSpLocks/>
              </p:cNvGrpSpPr>
              <p:nvPr/>
            </p:nvGrpSpPr>
            <p:grpSpPr bwMode="auto">
              <a:xfrm>
                <a:off x="1584" y="2832"/>
                <a:ext cx="1152" cy="576"/>
                <a:chOff x="432" y="2832"/>
                <a:chExt cx="1152" cy="576"/>
              </a:xfrm>
            </p:grpSpPr>
            <p:sp>
              <p:nvSpPr>
                <p:cNvPr id="115733" name="Line 21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4" name="Line 22"/>
                <p:cNvSpPr>
                  <a:spLocks noChangeShapeType="1"/>
                </p:cNvSpPr>
                <p:nvPr/>
              </p:nvSpPr>
              <p:spPr bwMode="auto">
                <a:xfrm>
                  <a:off x="432" y="2832"/>
                  <a:ext cx="0" cy="57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5" name="Line 23"/>
                <p:cNvSpPr>
                  <a:spLocks noChangeShapeType="1"/>
                </p:cNvSpPr>
                <p:nvPr/>
              </p:nvSpPr>
              <p:spPr bwMode="auto">
                <a:xfrm>
                  <a:off x="52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6" name="Line 24"/>
                <p:cNvSpPr>
                  <a:spLocks noChangeShapeType="1"/>
                </p:cNvSpPr>
                <p:nvPr/>
              </p:nvSpPr>
              <p:spPr bwMode="auto">
                <a:xfrm>
                  <a:off x="624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7" name="Line 25"/>
                <p:cNvSpPr>
                  <a:spLocks noChangeShapeType="1"/>
                </p:cNvSpPr>
                <p:nvPr/>
              </p:nvSpPr>
              <p:spPr bwMode="auto">
                <a:xfrm>
                  <a:off x="720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8" name="Line 26"/>
                <p:cNvSpPr>
                  <a:spLocks noChangeShapeType="1"/>
                </p:cNvSpPr>
                <p:nvPr/>
              </p:nvSpPr>
              <p:spPr bwMode="auto">
                <a:xfrm>
                  <a:off x="816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39" name="Line 27"/>
                <p:cNvSpPr>
                  <a:spLocks noChangeShapeType="1"/>
                </p:cNvSpPr>
                <p:nvPr/>
              </p:nvSpPr>
              <p:spPr bwMode="auto">
                <a:xfrm>
                  <a:off x="912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40" name="Line 28"/>
                <p:cNvSpPr>
                  <a:spLocks noChangeShapeType="1"/>
                </p:cNvSpPr>
                <p:nvPr/>
              </p:nvSpPr>
              <p:spPr bwMode="auto">
                <a:xfrm>
                  <a:off x="100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41" name="Line 29"/>
                <p:cNvSpPr>
                  <a:spLocks noChangeShapeType="1"/>
                </p:cNvSpPr>
                <p:nvPr/>
              </p:nvSpPr>
              <p:spPr bwMode="auto">
                <a:xfrm>
                  <a:off x="1104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42" name="Line 30"/>
                <p:cNvSpPr>
                  <a:spLocks noChangeShapeType="1"/>
                </p:cNvSpPr>
                <p:nvPr/>
              </p:nvSpPr>
              <p:spPr bwMode="auto">
                <a:xfrm>
                  <a:off x="1200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43" name="Line 31"/>
                <p:cNvSpPr>
                  <a:spLocks noChangeShapeType="1"/>
                </p:cNvSpPr>
                <p:nvPr/>
              </p:nvSpPr>
              <p:spPr bwMode="auto">
                <a:xfrm>
                  <a:off x="1296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44" name="Line 32"/>
                <p:cNvSpPr>
                  <a:spLocks noChangeShapeType="1"/>
                </p:cNvSpPr>
                <p:nvPr/>
              </p:nvSpPr>
              <p:spPr bwMode="auto">
                <a:xfrm>
                  <a:off x="1392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45" name="Line 33"/>
                <p:cNvSpPr>
                  <a:spLocks noChangeShapeType="1"/>
                </p:cNvSpPr>
                <p:nvPr/>
              </p:nvSpPr>
              <p:spPr bwMode="auto">
                <a:xfrm>
                  <a:off x="148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5746" name="Group 34"/>
              <p:cNvGrpSpPr>
                <a:grpSpLocks/>
              </p:cNvGrpSpPr>
              <p:nvPr/>
            </p:nvGrpSpPr>
            <p:grpSpPr bwMode="auto">
              <a:xfrm>
                <a:off x="2736" y="2832"/>
                <a:ext cx="1152" cy="576"/>
                <a:chOff x="432" y="2832"/>
                <a:chExt cx="1152" cy="576"/>
              </a:xfrm>
            </p:grpSpPr>
            <p:sp>
              <p:nvSpPr>
                <p:cNvPr id="115747" name="Line 35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48" name="Line 36"/>
                <p:cNvSpPr>
                  <a:spLocks noChangeShapeType="1"/>
                </p:cNvSpPr>
                <p:nvPr/>
              </p:nvSpPr>
              <p:spPr bwMode="auto">
                <a:xfrm>
                  <a:off x="432" y="2832"/>
                  <a:ext cx="0" cy="57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49" name="Line 37"/>
                <p:cNvSpPr>
                  <a:spLocks noChangeShapeType="1"/>
                </p:cNvSpPr>
                <p:nvPr/>
              </p:nvSpPr>
              <p:spPr bwMode="auto">
                <a:xfrm>
                  <a:off x="52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50" name="Line 38"/>
                <p:cNvSpPr>
                  <a:spLocks noChangeShapeType="1"/>
                </p:cNvSpPr>
                <p:nvPr/>
              </p:nvSpPr>
              <p:spPr bwMode="auto">
                <a:xfrm>
                  <a:off x="624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51" name="Line 39"/>
                <p:cNvSpPr>
                  <a:spLocks noChangeShapeType="1"/>
                </p:cNvSpPr>
                <p:nvPr/>
              </p:nvSpPr>
              <p:spPr bwMode="auto">
                <a:xfrm>
                  <a:off x="720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52" name="Line 40"/>
                <p:cNvSpPr>
                  <a:spLocks noChangeShapeType="1"/>
                </p:cNvSpPr>
                <p:nvPr/>
              </p:nvSpPr>
              <p:spPr bwMode="auto">
                <a:xfrm>
                  <a:off x="816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53" name="Line 41"/>
                <p:cNvSpPr>
                  <a:spLocks noChangeShapeType="1"/>
                </p:cNvSpPr>
                <p:nvPr/>
              </p:nvSpPr>
              <p:spPr bwMode="auto">
                <a:xfrm>
                  <a:off x="912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54" name="Line 42"/>
                <p:cNvSpPr>
                  <a:spLocks noChangeShapeType="1"/>
                </p:cNvSpPr>
                <p:nvPr/>
              </p:nvSpPr>
              <p:spPr bwMode="auto">
                <a:xfrm>
                  <a:off x="100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55" name="Line 43"/>
                <p:cNvSpPr>
                  <a:spLocks noChangeShapeType="1"/>
                </p:cNvSpPr>
                <p:nvPr/>
              </p:nvSpPr>
              <p:spPr bwMode="auto">
                <a:xfrm>
                  <a:off x="1104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56" name="Line 44"/>
                <p:cNvSpPr>
                  <a:spLocks noChangeShapeType="1"/>
                </p:cNvSpPr>
                <p:nvPr/>
              </p:nvSpPr>
              <p:spPr bwMode="auto">
                <a:xfrm>
                  <a:off x="1200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57" name="Line 45"/>
                <p:cNvSpPr>
                  <a:spLocks noChangeShapeType="1"/>
                </p:cNvSpPr>
                <p:nvPr/>
              </p:nvSpPr>
              <p:spPr bwMode="auto">
                <a:xfrm>
                  <a:off x="1296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58" name="Line 46"/>
                <p:cNvSpPr>
                  <a:spLocks noChangeShapeType="1"/>
                </p:cNvSpPr>
                <p:nvPr/>
              </p:nvSpPr>
              <p:spPr bwMode="auto">
                <a:xfrm>
                  <a:off x="1392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59" name="Line 47"/>
                <p:cNvSpPr>
                  <a:spLocks noChangeShapeType="1"/>
                </p:cNvSpPr>
                <p:nvPr/>
              </p:nvSpPr>
              <p:spPr bwMode="auto">
                <a:xfrm>
                  <a:off x="148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5760" name="Group 48"/>
              <p:cNvGrpSpPr>
                <a:grpSpLocks/>
              </p:cNvGrpSpPr>
              <p:nvPr/>
            </p:nvGrpSpPr>
            <p:grpSpPr bwMode="auto">
              <a:xfrm>
                <a:off x="3888" y="2832"/>
                <a:ext cx="1152" cy="576"/>
                <a:chOff x="432" y="2832"/>
                <a:chExt cx="1152" cy="576"/>
              </a:xfrm>
            </p:grpSpPr>
            <p:sp>
              <p:nvSpPr>
                <p:cNvPr id="115761" name="Line 49"/>
                <p:cNvSpPr>
                  <a:spLocks noChangeShapeType="1"/>
                </p:cNvSpPr>
                <p:nvPr/>
              </p:nvSpPr>
              <p:spPr bwMode="auto">
                <a:xfrm>
                  <a:off x="432" y="3120"/>
                  <a:ext cx="1152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62" name="Line 50"/>
                <p:cNvSpPr>
                  <a:spLocks noChangeShapeType="1"/>
                </p:cNvSpPr>
                <p:nvPr/>
              </p:nvSpPr>
              <p:spPr bwMode="auto">
                <a:xfrm>
                  <a:off x="432" y="2832"/>
                  <a:ext cx="0" cy="57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63" name="Line 51"/>
                <p:cNvSpPr>
                  <a:spLocks noChangeShapeType="1"/>
                </p:cNvSpPr>
                <p:nvPr/>
              </p:nvSpPr>
              <p:spPr bwMode="auto">
                <a:xfrm>
                  <a:off x="52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64" name="Line 52"/>
                <p:cNvSpPr>
                  <a:spLocks noChangeShapeType="1"/>
                </p:cNvSpPr>
                <p:nvPr/>
              </p:nvSpPr>
              <p:spPr bwMode="auto">
                <a:xfrm>
                  <a:off x="624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65" name="Line 53"/>
                <p:cNvSpPr>
                  <a:spLocks noChangeShapeType="1"/>
                </p:cNvSpPr>
                <p:nvPr/>
              </p:nvSpPr>
              <p:spPr bwMode="auto">
                <a:xfrm>
                  <a:off x="720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66" name="Line 54"/>
                <p:cNvSpPr>
                  <a:spLocks noChangeShapeType="1"/>
                </p:cNvSpPr>
                <p:nvPr/>
              </p:nvSpPr>
              <p:spPr bwMode="auto">
                <a:xfrm>
                  <a:off x="816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67" name="Line 55"/>
                <p:cNvSpPr>
                  <a:spLocks noChangeShapeType="1"/>
                </p:cNvSpPr>
                <p:nvPr/>
              </p:nvSpPr>
              <p:spPr bwMode="auto">
                <a:xfrm>
                  <a:off x="912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68" name="Line 56"/>
                <p:cNvSpPr>
                  <a:spLocks noChangeShapeType="1"/>
                </p:cNvSpPr>
                <p:nvPr/>
              </p:nvSpPr>
              <p:spPr bwMode="auto">
                <a:xfrm>
                  <a:off x="100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69" name="Line 57"/>
                <p:cNvSpPr>
                  <a:spLocks noChangeShapeType="1"/>
                </p:cNvSpPr>
                <p:nvPr/>
              </p:nvSpPr>
              <p:spPr bwMode="auto">
                <a:xfrm>
                  <a:off x="1104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70" name="Line 58"/>
                <p:cNvSpPr>
                  <a:spLocks noChangeShapeType="1"/>
                </p:cNvSpPr>
                <p:nvPr/>
              </p:nvSpPr>
              <p:spPr bwMode="auto">
                <a:xfrm>
                  <a:off x="1200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71" name="Line 59"/>
                <p:cNvSpPr>
                  <a:spLocks noChangeShapeType="1"/>
                </p:cNvSpPr>
                <p:nvPr/>
              </p:nvSpPr>
              <p:spPr bwMode="auto">
                <a:xfrm>
                  <a:off x="1296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72" name="Line 60"/>
                <p:cNvSpPr>
                  <a:spLocks noChangeShapeType="1"/>
                </p:cNvSpPr>
                <p:nvPr/>
              </p:nvSpPr>
              <p:spPr bwMode="auto">
                <a:xfrm>
                  <a:off x="1392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5773" name="Line 61"/>
                <p:cNvSpPr>
                  <a:spLocks noChangeShapeType="1"/>
                </p:cNvSpPr>
                <p:nvPr/>
              </p:nvSpPr>
              <p:spPr bwMode="auto">
                <a:xfrm>
                  <a:off x="1488" y="2976"/>
                  <a:ext cx="0" cy="28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15774" name="Text Box 62"/>
            <p:cNvSpPr txBox="1">
              <a:spLocks noChangeArrowheads="1"/>
            </p:cNvSpPr>
            <p:nvPr/>
          </p:nvSpPr>
          <p:spPr bwMode="auto">
            <a:xfrm>
              <a:off x="392" y="3475"/>
              <a:ext cx="4936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200"/>
                <a:t>0 1 2 3 4 5 6 7 8 9 10 11 12                                        24                                       36                                     . . .</a:t>
              </a:r>
            </a:p>
          </p:txBody>
        </p:sp>
        <p:sp>
          <p:nvSpPr>
            <p:cNvPr id="115775" name="Text Box 63"/>
            <p:cNvSpPr txBox="1">
              <a:spLocks noChangeArrowheads="1"/>
            </p:cNvSpPr>
            <p:nvPr/>
          </p:nvSpPr>
          <p:spPr bwMode="auto">
            <a:xfrm>
              <a:off x="240" y="2582"/>
              <a:ext cx="401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(C,0)</a:t>
              </a:r>
            </a:p>
          </p:txBody>
        </p:sp>
        <p:sp>
          <p:nvSpPr>
            <p:cNvPr id="115776" name="Text Box 64"/>
            <p:cNvSpPr txBox="1">
              <a:spLocks noChangeArrowheads="1"/>
            </p:cNvSpPr>
            <p:nvPr/>
          </p:nvSpPr>
          <p:spPr bwMode="auto">
            <a:xfrm>
              <a:off x="1392" y="2592"/>
              <a:ext cx="401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(C,1)</a:t>
              </a:r>
            </a:p>
          </p:txBody>
        </p:sp>
        <p:sp>
          <p:nvSpPr>
            <p:cNvPr id="115777" name="Text Box 65"/>
            <p:cNvSpPr txBox="1">
              <a:spLocks noChangeArrowheads="1"/>
            </p:cNvSpPr>
            <p:nvPr/>
          </p:nvSpPr>
          <p:spPr bwMode="auto">
            <a:xfrm>
              <a:off x="2527" y="2592"/>
              <a:ext cx="401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(C,2)</a:t>
              </a:r>
            </a:p>
          </p:txBody>
        </p:sp>
        <p:sp>
          <p:nvSpPr>
            <p:cNvPr id="115778" name="Text Box 66"/>
            <p:cNvSpPr txBox="1">
              <a:spLocks noChangeArrowheads="1"/>
            </p:cNvSpPr>
            <p:nvPr/>
          </p:nvSpPr>
          <p:spPr bwMode="auto">
            <a:xfrm>
              <a:off x="3679" y="2592"/>
              <a:ext cx="401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(C,3)</a:t>
              </a:r>
            </a:p>
          </p:txBody>
        </p:sp>
      </p:grpSp>
      <p:sp>
        <p:nvSpPr>
          <p:cNvPr id="115779" name="AutoShape 67"/>
          <p:cNvSpPr>
            <a:spLocks/>
          </p:cNvSpPr>
          <p:nvPr/>
        </p:nvSpPr>
        <p:spPr bwMode="auto">
          <a:xfrm rot="5400000">
            <a:off x="6972300" y="2095500"/>
            <a:ext cx="457200" cy="1752600"/>
          </a:xfrm>
          <a:prstGeom prst="rightBrace">
            <a:avLst>
              <a:gd name="adj1" fmla="val 31944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80" name="Text Box 68"/>
          <p:cNvSpPr txBox="1">
            <a:spLocks noChangeArrowheads="1"/>
          </p:cNvSpPr>
          <p:nvPr/>
        </p:nvSpPr>
        <p:spPr bwMode="auto">
          <a:xfrm>
            <a:off x="6765925" y="3260725"/>
            <a:ext cx="827088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octave</a:t>
            </a:r>
          </a:p>
        </p:txBody>
      </p:sp>
      <p:sp>
        <p:nvSpPr>
          <p:cNvPr id="115781" name="AutoShape 69"/>
          <p:cNvSpPr>
            <a:spLocks/>
          </p:cNvSpPr>
          <p:nvPr/>
        </p:nvSpPr>
        <p:spPr bwMode="auto">
          <a:xfrm rot="5400000">
            <a:off x="4953000" y="2133600"/>
            <a:ext cx="457200" cy="1524000"/>
          </a:xfrm>
          <a:prstGeom prst="rightBrace">
            <a:avLst>
              <a:gd name="adj1" fmla="val 2777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5782" name="Text Box 70"/>
          <p:cNvSpPr txBox="1">
            <a:spLocks noChangeArrowheads="1"/>
          </p:cNvSpPr>
          <p:nvPr/>
        </p:nvSpPr>
        <p:spPr bwMode="auto">
          <a:xfrm>
            <a:off x="4479925" y="3032125"/>
            <a:ext cx="1414463" cy="33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Dist above C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Generic </a:t>
            </a:r>
            <a:r>
              <a:rPr lang="en-US">
                <a:latin typeface="Courier New" pitchFamily="49" charset="0"/>
              </a:rPr>
              <a:t>Music - Notes</a:t>
            </a: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US" sz="18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cf,c,cs,df,d,ds,ef,e,es,ff,f,fs,gf,g,gs,af,a,as,bf,b,bs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  :: Octave -&gt; Dur -&gt; Music</a:t>
            </a:r>
          </a:p>
          <a:p>
            <a:pPr>
              <a:buFontTx/>
              <a:buNone/>
            </a:pPr>
            <a:endParaRPr lang="en-US" sz="18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cf o = Note(Cf,o);  c o = Note(C,o);  cs o = Note(Cs,o)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df o = Note(Df,o);  d o = Note(D,o);  ds o = Note(Ds,o)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ef o = Note(Ef,o);  e o = Note(E,o);  es o = Note(Es,o)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ff o = Note(Ff,o);  f o = Note(F,o);  fs o = Note(Fs,o)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gf o = Note(Gf,o);  g o = Note(G,o);  gs o = Note(Gs,o)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af o = Note(Af,o);  a o = Note(A,o);  as o = Note(As,o)</a:t>
            </a:r>
          </a:p>
          <a:p>
            <a:pPr>
              <a:buFontTx/>
              <a:buNone/>
            </a:pPr>
            <a:r>
              <a:rPr lang="en-US" sz="1800">
                <a:latin typeface="Courier New" pitchFamily="49" charset="0"/>
              </a:rPr>
              <a:t>bf o = Note(Bf,o);  b o = Note(B,o);  bs o = Note(Bs,o)</a:t>
            </a:r>
          </a:p>
          <a:p>
            <a:pPr>
              <a:buFontTx/>
              <a:buNone/>
            </a:pPr>
            <a:endParaRPr lang="en-US" sz="18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b="0">
                <a:latin typeface="Arial" pitchFamily="34" charset="0"/>
              </a:rPr>
              <a:t>Given an </a:t>
            </a:r>
            <a:r>
              <a:rPr lang="en-US" sz="1800">
                <a:latin typeface="Courier New" pitchFamily="49" charset="0"/>
              </a:rPr>
              <a:t>Octave </a:t>
            </a:r>
            <a:r>
              <a:rPr lang="en-US" sz="1800" b="0">
                <a:latin typeface="Arial" pitchFamily="34" charset="0"/>
              </a:rPr>
              <a:t>creates a function from</a:t>
            </a:r>
            <a:r>
              <a:rPr lang="en-US" sz="1800">
                <a:latin typeface="Courier New" pitchFamily="49" charset="0"/>
              </a:rPr>
              <a:t> Dur</a:t>
            </a:r>
            <a:r>
              <a:rPr lang="en-US" sz="1800" b="0">
                <a:latin typeface="Arial" pitchFamily="34" charset="0"/>
              </a:rPr>
              <a:t> to </a:t>
            </a:r>
            <a:r>
              <a:rPr lang="en-US" sz="1800">
                <a:latin typeface="Courier New" pitchFamily="49" charset="0"/>
              </a:rPr>
              <a:t>Music </a:t>
            </a:r>
            <a:r>
              <a:rPr lang="en-US" sz="1800" b="0">
                <a:latin typeface="Arial" pitchFamily="34" charset="0"/>
              </a:rPr>
              <a:t> in that octave.    Note that</a:t>
            </a:r>
            <a:r>
              <a:rPr lang="en-US" sz="1800">
                <a:latin typeface="Courier New" pitchFamily="49" charset="0"/>
              </a:rPr>
              <a:t> Note :: Pitch -&gt; Dur -&gt; Music</a:t>
            </a:r>
          </a:p>
          <a:p>
            <a:pPr>
              <a:buFontTx/>
              <a:buNone/>
            </a:pPr>
            <a:endParaRPr lang="en-US" sz="1800">
              <a:latin typeface="Courier New" pitchFamily="49" charset="0"/>
            </a:endParaRPr>
          </a:p>
          <a:p>
            <a:pPr>
              <a:buFontTx/>
              <a:buNone/>
            </a:pPr>
            <a:r>
              <a:rPr lang="en-US" sz="1800" b="0">
                <a:latin typeface="Arial" pitchFamily="34" charset="0"/>
              </a:rPr>
              <a:t>These functions have the same names as the constructors of the </a:t>
            </a:r>
            <a:r>
              <a:rPr lang="en-US" sz="1800">
                <a:latin typeface="Courier New" pitchFamily="49" charset="0"/>
              </a:rPr>
              <a:t>PitchClass</a:t>
            </a:r>
            <a:r>
              <a:rPr lang="en-US" sz="1800" b="0">
                <a:latin typeface="Arial" pitchFamily="34" charset="0"/>
              </a:rPr>
              <a:t> but they’re not capitalized.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Arial"/>
        <a:ea typeface=""/>
        <a:cs typeface=""/>
      </a:majorFont>
      <a:minorFont>
        <a:latin typeface="Gene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1151</TotalTime>
  <Pages>47</Pages>
  <Words>2265</Words>
  <Application>Microsoft Office PowerPoint</Application>
  <PresentationFormat>Letter Paper (8.5x11 in)</PresentationFormat>
  <Paragraphs>335</Paragraphs>
  <Slides>24</Slides>
  <Notes>0</Notes>
  <HiddenSlides>0</HiddenSlides>
  <MMClips>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Default Design</vt:lpstr>
      <vt:lpstr>Compositional Functional Programming  with the Haskore Music </vt:lpstr>
      <vt:lpstr>Haskore</vt:lpstr>
      <vt:lpstr>Musical Basics in Haskore</vt:lpstr>
      <vt:lpstr>Music</vt:lpstr>
      <vt:lpstr>Midi Standard supports lots of instruments</vt:lpstr>
      <vt:lpstr>Duration &amp; Absolute Pitch</vt:lpstr>
      <vt:lpstr>Pitch to integer</vt:lpstr>
      <vt:lpstr>From   AbsPitch   to   Pitch</vt:lpstr>
      <vt:lpstr>Generic Music - Notes</vt:lpstr>
      <vt:lpstr>Generic Music - Rests</vt:lpstr>
      <vt:lpstr>Lets Write Some Music!</vt:lpstr>
      <vt:lpstr>More  Examples</vt:lpstr>
      <vt:lpstr>Time Delaying Music</vt:lpstr>
      <vt:lpstr>Transposing Music</vt:lpstr>
      <vt:lpstr>Repeating Music</vt:lpstr>
      <vt:lpstr>Fancy Stuff</vt:lpstr>
      <vt:lpstr>How long is a piece of music?</vt:lpstr>
      <vt:lpstr>Reversing a piece of music</vt:lpstr>
      <vt:lpstr>Cutting a piece of music short</vt:lpstr>
      <vt:lpstr>Comments</vt:lpstr>
      <vt:lpstr>Percussion</vt:lpstr>
      <vt:lpstr>Let’s beat the drums</vt:lpstr>
      <vt:lpstr>Music Presentation</vt:lpstr>
      <vt:lpstr>MIDI Event List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#1,  Sept. 30, 1996</dc:title>
  <dc:subject/>
  <dc:creator>Tim Sheard</dc:creator>
  <cp:keywords/>
  <dc:description/>
  <cp:lastModifiedBy>Tim Sheard</cp:lastModifiedBy>
  <cp:revision>113</cp:revision>
  <cp:lastPrinted>1999-04-06T15:32:52Z</cp:lastPrinted>
  <dcterms:created xsi:type="dcterms:W3CDTF">1997-09-29T22:47:58Z</dcterms:created>
  <dcterms:modified xsi:type="dcterms:W3CDTF">2010-01-11T23:03:43Z</dcterms:modified>
</cp:coreProperties>
</file>