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5" d="100"/>
          <a:sy n="85"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2000"/>
              </a:spcBef>
              <a:defRPr sz="22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34" name="Cloud-based Software"/>
          <p:cNvSpPr txBox="1"/>
          <p:nvPr/>
        </p:nvSpPr>
        <p:spPr>
          <a:xfrm>
            <a:off x="370110" y="9245600"/>
            <a:ext cx="1622228"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Cloud-based Software</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buSzTx/>
              <a:buNone/>
            </a:lvl1pPr>
            <a:lvl2pPr>
              <a:defRPr sz="2800"/>
            </a:lvl2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r>
              <a:rPr>
                <a:solidFill>
                  <a:srgbClr val="0096FF"/>
                </a:solidFill>
              </a:rPr>
              <a:t>:</a:t>
            </a:r>
          </a:p>
        </p:txBody>
      </p:sp>
      <p:sp>
        <p:nvSpPr>
          <p:cNvPr id="45" name="Cloud-based Software"/>
          <p:cNvSpPr txBox="1"/>
          <p:nvPr/>
        </p:nvSpPr>
        <p:spPr>
          <a:xfrm>
            <a:off x="370110" y="9245600"/>
            <a:ext cx="1622228"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Cloud-based Software</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55" name="Software products"/>
          <p:cNvSpPr txBox="1"/>
          <p:nvPr/>
        </p:nvSpPr>
        <p:spPr>
          <a:xfrm>
            <a:off x="179610" y="9245600"/>
            <a:ext cx="1342580"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Software products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914400" indent="-457200">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5" name="Cloud-based Software"/>
          <p:cNvSpPr txBox="1"/>
          <p:nvPr/>
        </p:nvSpPr>
        <p:spPr>
          <a:xfrm>
            <a:off x="382810" y="9245600"/>
            <a:ext cx="1622228"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Cloud-based Software</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loud-based software"/>
          <p:cNvSpPr txBox="1">
            <a:spLocks noGrp="1"/>
          </p:cNvSpPr>
          <p:nvPr>
            <p:ph type="ctrTitle"/>
          </p:nvPr>
        </p:nvSpPr>
        <p:spPr>
          <a:prstGeom prst="rect">
            <a:avLst/>
          </a:prstGeom>
        </p:spPr>
        <p:txBody>
          <a:bodyPr/>
          <a:lstStyle/>
          <a:p>
            <a:r>
              <a:t>Cloud-based software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ainers were developed by Google around 2007 but containers became a mainstream technology around 2015.…"/>
          <p:cNvSpPr txBox="1">
            <a:spLocks noGrp="1"/>
          </p:cNvSpPr>
          <p:nvPr>
            <p:ph type="body" idx="1"/>
          </p:nvPr>
        </p:nvSpPr>
        <p:spPr>
          <a:prstGeom prst="rect">
            <a:avLst/>
          </a:prstGeom>
        </p:spPr>
        <p:txBody>
          <a:bodyPr/>
          <a:lstStyle/>
          <a:p>
            <a:r>
              <a:t>Containers were developed by Google around 2007 but containers became a mainstream technology around 2015. </a:t>
            </a:r>
          </a:p>
          <a:p>
            <a:r>
              <a:t>An open-source project called Docker provided a standard means of container management that is fast and easy to use. </a:t>
            </a:r>
          </a:p>
          <a:p>
            <a:r>
              <a:t>Docker is a container management system that allows users to define the software to be included in a container as a Docker image. </a:t>
            </a:r>
          </a:p>
          <a:p>
            <a:r>
              <a:t>It also includes a run-time system that can create and manage containers using these Docker images. </a:t>
            </a:r>
          </a:p>
        </p:txBody>
      </p:sp>
      <p:sp>
        <p:nvSpPr>
          <p:cNvPr id="99" name="Docker"/>
          <p:cNvSpPr txBox="1">
            <a:spLocks noGrp="1"/>
          </p:cNvSpPr>
          <p:nvPr>
            <p:ph type="title"/>
          </p:nvPr>
        </p:nvSpPr>
        <p:spPr>
          <a:prstGeom prst="rect">
            <a:avLst/>
          </a:prstGeom>
        </p:spPr>
        <p:txBody>
          <a:bodyPr/>
          <a:lstStyle/>
          <a:p>
            <a:r>
              <a:t>Docker</a:t>
            </a:r>
          </a:p>
        </p:txBody>
      </p:sp>
      <p:sp>
        <p:nvSpPr>
          <p:cNvPr id="10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igure 5.4 The Docker container system"/>
          <p:cNvSpPr txBox="1">
            <a:spLocks noGrp="1"/>
          </p:cNvSpPr>
          <p:nvPr>
            <p:ph type="title"/>
          </p:nvPr>
        </p:nvSpPr>
        <p:spPr>
          <a:prstGeom prst="rect">
            <a:avLst/>
          </a:prstGeom>
        </p:spPr>
        <p:txBody>
          <a:bodyPr/>
          <a:lstStyle/>
          <a:p>
            <a:r>
              <a:t>Figure 5.4 The Docker container system</a:t>
            </a:r>
          </a:p>
        </p:txBody>
      </p:sp>
      <p:sp>
        <p:nvSpPr>
          <p:cNvPr id="103"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5" name="Picture 4">
            <a:extLst>
              <a:ext uri="{FF2B5EF4-FFF2-40B4-BE49-F238E27FC236}">
                <a16:creationId xmlns:a16="http://schemas.microsoft.com/office/drawing/2014/main" id="{CEDCDB8A-C13D-564F-80DD-9D385D26B67E}"/>
              </a:ext>
            </a:extLst>
          </p:cNvPr>
          <p:cNvPicPr>
            <a:picLocks noChangeAspect="1"/>
          </p:cNvPicPr>
          <p:nvPr/>
        </p:nvPicPr>
        <p:blipFill rotWithShape="1">
          <a:blip r:embed="rId2">
            <a:extLst>
              <a:ext uri="{28A0092B-C50C-407E-A947-70E740481C1C}">
                <a14:useLocalDpi xmlns:a14="http://schemas.microsoft.com/office/drawing/2010/main" val="0"/>
              </a:ext>
            </a:extLst>
          </a:blip>
          <a:srcRect l="5172" t="19954" r="7121" b="45281"/>
          <a:stretch/>
        </p:blipFill>
        <p:spPr>
          <a:xfrm>
            <a:off x="719528" y="1603948"/>
            <a:ext cx="12285272" cy="7090347"/>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Docker daemon This is a process that runs on a host server and is used to setup, start, stop, and monitor containers, as well as building and managing local images.…"/>
          <p:cNvSpPr txBox="1">
            <a:spLocks noGrp="1"/>
          </p:cNvSpPr>
          <p:nvPr>
            <p:ph type="body" idx="1"/>
          </p:nvPr>
        </p:nvSpPr>
        <p:spPr>
          <a:prstGeom prst="rect">
            <a:avLst/>
          </a:prstGeom>
        </p:spPr>
        <p:txBody>
          <a:bodyPr/>
          <a:lstStyle/>
          <a:p>
            <a:r>
              <a:rPr i="1"/>
              <a:t>Docker daemon</a:t>
            </a:r>
            <a:br/>
            <a:r>
              <a:t>This is a process that runs on a host server and is used to setup, start, stop, and monitor containers, as well as building and managing local images.</a:t>
            </a:r>
          </a:p>
          <a:p>
            <a:r>
              <a:rPr i="1"/>
              <a:t>Docker client</a:t>
            </a:r>
            <a:br/>
            <a:r>
              <a:t>This software is used by developers and system managers to define and control containers</a:t>
            </a:r>
          </a:p>
          <a:p>
            <a:r>
              <a:rPr i="1"/>
              <a:t>Dockerfiles</a:t>
            </a:r>
            <a:br/>
            <a:r>
              <a:t>Dockerfiles define runnable applications (images) as a series of setup commands that specify the software to be included in a container. Each container must be defined by an associated Dockerfile.</a:t>
            </a:r>
          </a:p>
          <a:p>
            <a:r>
              <a:rPr i="1"/>
              <a:t>Image</a:t>
            </a:r>
            <a:br/>
            <a:r>
              <a:t>A Dockerfile is interpreted to create a Docker image, which is a set of directories with the specified software and data installed in the right places. Images are set up to be runnable Docker applications.</a:t>
            </a:r>
          </a:p>
        </p:txBody>
      </p:sp>
      <p:sp>
        <p:nvSpPr>
          <p:cNvPr id="107" name="Table 5.2 The elements of the Docker container system"/>
          <p:cNvSpPr txBox="1">
            <a:spLocks noGrp="1"/>
          </p:cNvSpPr>
          <p:nvPr>
            <p:ph type="title"/>
          </p:nvPr>
        </p:nvSpPr>
        <p:spPr>
          <a:prstGeom prst="rect">
            <a:avLst/>
          </a:prstGeom>
        </p:spPr>
        <p:txBody>
          <a:bodyPr/>
          <a:lstStyle/>
          <a:p>
            <a:r>
              <a:t>Table 5.2 The elements of the Docker container system</a:t>
            </a:r>
          </a:p>
        </p:txBody>
      </p:sp>
      <p:sp>
        <p:nvSpPr>
          <p:cNvPr id="10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ocker hub This is a registry of images that has been created. These may be reused to setup containers or as a starting point for defining new images.…"/>
          <p:cNvSpPr txBox="1">
            <a:spLocks noGrp="1"/>
          </p:cNvSpPr>
          <p:nvPr>
            <p:ph type="body" idx="1"/>
          </p:nvPr>
        </p:nvSpPr>
        <p:spPr>
          <a:prstGeom prst="rect">
            <a:avLst/>
          </a:prstGeom>
        </p:spPr>
        <p:txBody>
          <a:bodyPr/>
          <a:lstStyle/>
          <a:p>
            <a:r>
              <a:rPr i="1"/>
              <a:t>Docker hub</a:t>
            </a:r>
            <a:br/>
            <a:r>
              <a:t>This is a registry of images that has been created. These may be reused to setup containers or as a starting point for defining new images.</a:t>
            </a:r>
          </a:p>
          <a:p>
            <a:r>
              <a:rPr i="1"/>
              <a:t>Containers</a:t>
            </a:r>
            <a:br/>
            <a:r>
              <a:t>Containers are executing images. An image is loaded into a container and the application defined bby the image starts execution. Containers may be moved from server to server without modification and replicated across many servers. You can make changes to a Docker container (e.g. by modifying files) but you then must commit these changes to create a new image and restart the container.</a:t>
            </a:r>
          </a:p>
        </p:txBody>
      </p:sp>
      <p:sp>
        <p:nvSpPr>
          <p:cNvPr id="111" name="Table 5.2 The elements of the Docker container system"/>
          <p:cNvSpPr txBox="1">
            <a:spLocks noGrp="1"/>
          </p:cNvSpPr>
          <p:nvPr>
            <p:ph type="title"/>
          </p:nvPr>
        </p:nvSpPr>
        <p:spPr>
          <a:prstGeom prst="rect">
            <a:avLst/>
          </a:prstGeom>
        </p:spPr>
        <p:txBody>
          <a:bodyPr/>
          <a:lstStyle/>
          <a:p>
            <a:r>
              <a:t>Table 5.2 The elements of the Docker container system</a:t>
            </a:r>
          </a:p>
        </p:txBody>
      </p:sp>
      <p:sp>
        <p:nvSpPr>
          <p:cNvPr id="1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ocker images are directories that can be archived, shared and run on different Docker hosts.  Everything that’s needed to run a software system - binaries, libraries, system tools, etc. is included in the directory.…"/>
          <p:cNvSpPr txBox="1">
            <a:spLocks noGrp="1"/>
          </p:cNvSpPr>
          <p:nvPr>
            <p:ph type="body" idx="1"/>
          </p:nvPr>
        </p:nvSpPr>
        <p:spPr>
          <a:prstGeom prst="rect">
            <a:avLst/>
          </a:prstGeom>
        </p:spPr>
        <p:txBody>
          <a:bodyPr/>
          <a:lstStyle/>
          <a:p>
            <a:r>
              <a:t>Docker images are directories that can be archived, shared and run on different Docker hosts.  Everything that’s needed to run a software system - binaries, libraries, system tools, etc. is included in the directory. </a:t>
            </a:r>
          </a:p>
          <a:p>
            <a:r>
              <a:t>A Docker image is a base layer, usually taken from the Docker registry, with your own software and data added as a layer on top of this. </a:t>
            </a:r>
          </a:p>
          <a:p>
            <a:pPr lvl="1"/>
            <a:r>
              <a:t>The layered model means that updating Docker applications is fast and efficient. Each update to the filesystem is a layer on top of the existing system. </a:t>
            </a:r>
          </a:p>
          <a:p>
            <a:pPr lvl="1"/>
            <a:r>
              <a:t>To change an application, all you have to do is to ship the changes that you have made to its image, often just a small number of files. </a:t>
            </a:r>
          </a:p>
        </p:txBody>
      </p:sp>
      <p:sp>
        <p:nvSpPr>
          <p:cNvPr id="115" name="Docker images"/>
          <p:cNvSpPr txBox="1">
            <a:spLocks noGrp="1"/>
          </p:cNvSpPr>
          <p:nvPr>
            <p:ph type="title"/>
          </p:nvPr>
        </p:nvSpPr>
        <p:spPr>
          <a:prstGeom prst="rect">
            <a:avLst/>
          </a:prstGeom>
        </p:spPr>
        <p:txBody>
          <a:bodyPr/>
          <a:lstStyle/>
          <a:p>
            <a:r>
              <a:t>Docker images</a:t>
            </a:r>
          </a:p>
        </p:txBody>
      </p:sp>
      <p:sp>
        <p:nvSpPr>
          <p:cNvPr id="1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hey solve the problem of software dependencies. You don’t have to worry about the libraries and other software on the application server being different from those on your development server.…"/>
          <p:cNvSpPr txBox="1">
            <a:spLocks noGrp="1"/>
          </p:cNvSpPr>
          <p:nvPr>
            <p:ph type="body" idx="1"/>
          </p:nvPr>
        </p:nvSpPr>
        <p:spPr>
          <a:prstGeom prst="rect">
            <a:avLst/>
          </a:prstGeom>
        </p:spPr>
        <p:txBody>
          <a:bodyPr/>
          <a:lstStyle/>
          <a:p>
            <a:r>
              <a:t>They solve the problem of software dependencies. You don’t have to worry about the libraries and other software on the application server being different from those on your development server. </a:t>
            </a:r>
          </a:p>
          <a:p>
            <a:pPr lvl="1"/>
            <a:r>
              <a:t>Instead of shipping your product as stand-alone software, you can ship a container that includes all of the support software that your product needs.</a:t>
            </a:r>
          </a:p>
          <a:p>
            <a:r>
              <a:t>They provide a mechanism for software portability across different clouds.  Docker containers can run on any system or cloud provider where the Docker daemon is available.</a:t>
            </a:r>
          </a:p>
          <a:p>
            <a:r>
              <a:t>They provide an efficient mechanism for implementing software services and so support the development of service-oriented architectures.</a:t>
            </a:r>
          </a:p>
          <a:p>
            <a:r>
              <a:t>They simplify the adoption of DevOps. This is an approach to software support where the same team are responsible for both developing and supporting operational software.</a:t>
            </a:r>
          </a:p>
        </p:txBody>
      </p:sp>
      <p:sp>
        <p:nvSpPr>
          <p:cNvPr id="119" name="Benefits of containers"/>
          <p:cNvSpPr txBox="1">
            <a:spLocks noGrp="1"/>
          </p:cNvSpPr>
          <p:nvPr>
            <p:ph type="title"/>
          </p:nvPr>
        </p:nvSpPr>
        <p:spPr>
          <a:prstGeom prst="rect">
            <a:avLst/>
          </a:prstGeom>
        </p:spPr>
        <p:txBody>
          <a:bodyPr/>
          <a:lstStyle/>
          <a:p>
            <a:r>
              <a:t>Benefits of containers</a:t>
            </a:r>
          </a:p>
        </p:txBody>
      </p:sp>
      <p:sp>
        <p:nvSpPr>
          <p:cNvPr id="1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idea of a service that is rented rather than owned is fundamental to cloud computing.…"/>
          <p:cNvSpPr txBox="1">
            <a:spLocks noGrp="1"/>
          </p:cNvSpPr>
          <p:nvPr>
            <p:ph type="body" idx="1"/>
          </p:nvPr>
        </p:nvSpPr>
        <p:spPr>
          <a:prstGeom prst="rect">
            <a:avLst/>
          </a:prstGeom>
        </p:spPr>
        <p:txBody>
          <a:bodyPr>
            <a:normAutofit lnSpcReduction="10000"/>
          </a:bodyPr>
          <a:lstStyle/>
          <a:p>
            <a:pPr marL="238275" indent="-238275" defTabSz="566674">
              <a:spcBef>
                <a:spcPts val="2900"/>
              </a:spcBef>
              <a:defRPr sz="2716"/>
            </a:pPr>
            <a:r>
              <a:t>The idea of a service that is rented rather than owned is fundamental to cloud computing. </a:t>
            </a:r>
          </a:p>
          <a:p>
            <a:pPr marL="238275" indent="-238275" defTabSz="566674">
              <a:spcBef>
                <a:spcPts val="2900"/>
              </a:spcBef>
              <a:defRPr sz="2716"/>
            </a:pPr>
            <a:r>
              <a:t>Infrastructure as a service (IaaS)</a:t>
            </a:r>
          </a:p>
          <a:p>
            <a:pPr marL="886968" lvl="1" indent="-443484" defTabSz="566674">
              <a:spcBef>
                <a:spcPts val="2900"/>
              </a:spcBef>
              <a:defRPr sz="2328"/>
            </a:pPr>
            <a:r>
              <a:t>Cloud providers offer different kinds of infrastructure service such as a compute service, a network service and a storage service that you can use to implement virtual servers. </a:t>
            </a:r>
          </a:p>
          <a:p>
            <a:pPr marL="238275" indent="-238275" defTabSz="566674">
              <a:spcBef>
                <a:spcPts val="2900"/>
              </a:spcBef>
              <a:defRPr sz="2716"/>
            </a:pPr>
            <a:r>
              <a:t>Platform as a service (PaaS) </a:t>
            </a:r>
          </a:p>
          <a:p>
            <a:pPr marL="886968" lvl="1" indent="-443484" defTabSz="566674">
              <a:spcBef>
                <a:spcPts val="2900"/>
              </a:spcBef>
              <a:defRPr sz="2328"/>
            </a:pPr>
            <a:r>
              <a:t>This is an intermediate level where you use libraries and frameworks provided by the cloud provider to implement your software. These provide access to a range of functions, including SQL and NoSQL databases. </a:t>
            </a:r>
          </a:p>
          <a:p>
            <a:pPr marL="238275" indent="-238275" defTabSz="566674">
              <a:spcBef>
                <a:spcPts val="2900"/>
              </a:spcBef>
              <a:defRPr sz="2716"/>
            </a:pPr>
            <a:r>
              <a:t>Software as a service (SaaS)</a:t>
            </a:r>
          </a:p>
          <a:p>
            <a:pPr marL="886968" lvl="1" indent="-443484" defTabSz="566674">
              <a:spcBef>
                <a:spcPts val="2900"/>
              </a:spcBef>
              <a:defRPr sz="2328"/>
            </a:pPr>
            <a:r>
              <a:t>Your software product runs on the cloud and is accessed by users through a web browser or mobile app.</a:t>
            </a:r>
          </a:p>
        </p:txBody>
      </p:sp>
      <p:sp>
        <p:nvSpPr>
          <p:cNvPr id="123" name="Everything as a service"/>
          <p:cNvSpPr txBox="1">
            <a:spLocks noGrp="1"/>
          </p:cNvSpPr>
          <p:nvPr>
            <p:ph type="title"/>
          </p:nvPr>
        </p:nvSpPr>
        <p:spPr>
          <a:prstGeom prst="rect">
            <a:avLst/>
          </a:prstGeom>
        </p:spPr>
        <p:txBody>
          <a:bodyPr/>
          <a:lstStyle/>
          <a:p>
            <a:r>
              <a:t>Everything as a service</a:t>
            </a:r>
          </a:p>
        </p:txBody>
      </p:sp>
      <p:sp>
        <p:nvSpPr>
          <p:cNvPr id="1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igure 5.5 Everything as a service"/>
          <p:cNvSpPr txBox="1">
            <a:spLocks noGrp="1"/>
          </p:cNvSpPr>
          <p:nvPr>
            <p:ph type="title"/>
          </p:nvPr>
        </p:nvSpPr>
        <p:spPr>
          <a:prstGeom prst="rect">
            <a:avLst/>
          </a:prstGeom>
        </p:spPr>
        <p:txBody>
          <a:bodyPr/>
          <a:lstStyle/>
          <a:p>
            <a:r>
              <a:t>Figure 5.5 Everything as a service</a:t>
            </a:r>
          </a:p>
        </p:txBody>
      </p:sp>
      <p:sp>
        <p:nvSpPr>
          <p:cNvPr id="1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5" name="Picture 4">
            <a:extLst>
              <a:ext uri="{FF2B5EF4-FFF2-40B4-BE49-F238E27FC236}">
                <a16:creationId xmlns:a16="http://schemas.microsoft.com/office/drawing/2014/main" id="{A5D13DA4-43C6-9042-9919-6E961AEB19AB}"/>
              </a:ext>
            </a:extLst>
          </p:cNvPr>
          <p:cNvPicPr>
            <a:picLocks noChangeAspect="1"/>
          </p:cNvPicPr>
          <p:nvPr/>
        </p:nvPicPr>
        <p:blipFill rotWithShape="1">
          <a:blip r:embed="rId2">
            <a:extLst>
              <a:ext uri="{28A0092B-C50C-407E-A947-70E740481C1C}">
                <a14:useLocalDpi xmlns:a14="http://schemas.microsoft.com/office/drawing/2010/main" val="0"/>
              </a:ext>
            </a:extLst>
          </a:blip>
          <a:srcRect l="4577" t="11167" r="5635" b="59051"/>
          <a:stretch/>
        </p:blipFill>
        <p:spPr>
          <a:xfrm>
            <a:off x="268711" y="1588957"/>
            <a:ext cx="11783589" cy="5306518"/>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igure 5.6 Management responsibilities for IaaS and PaaS"/>
          <p:cNvSpPr txBox="1">
            <a:spLocks noGrp="1"/>
          </p:cNvSpPr>
          <p:nvPr>
            <p:ph type="title"/>
          </p:nvPr>
        </p:nvSpPr>
        <p:spPr>
          <a:prstGeom prst="rect">
            <a:avLst/>
          </a:prstGeom>
        </p:spPr>
        <p:txBody>
          <a:bodyPr/>
          <a:lstStyle/>
          <a:p>
            <a:r>
              <a:t>Figure 5.6 Management responsibilities for IaaS and PaaS</a:t>
            </a:r>
          </a:p>
        </p:txBody>
      </p:sp>
      <p:sp>
        <p:nvSpPr>
          <p:cNvPr id="1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5" name="Picture 4">
            <a:extLst>
              <a:ext uri="{FF2B5EF4-FFF2-40B4-BE49-F238E27FC236}">
                <a16:creationId xmlns:a16="http://schemas.microsoft.com/office/drawing/2014/main" id="{E47ACF34-4AF7-E94D-942F-9537CA962887}"/>
              </a:ext>
            </a:extLst>
          </p:cNvPr>
          <p:cNvPicPr>
            <a:picLocks noChangeAspect="1"/>
          </p:cNvPicPr>
          <p:nvPr/>
        </p:nvPicPr>
        <p:blipFill rotWithShape="1">
          <a:blip r:embed="rId2">
            <a:extLst>
              <a:ext uri="{28A0092B-C50C-407E-A947-70E740481C1C}">
                <a14:useLocalDpi xmlns:a14="http://schemas.microsoft.com/office/drawing/2010/main" val="0"/>
              </a:ext>
            </a:extLst>
          </a:blip>
          <a:srcRect t="9853" b="57518"/>
          <a:stretch/>
        </p:blipFill>
        <p:spPr>
          <a:xfrm>
            <a:off x="-110865" y="1558976"/>
            <a:ext cx="12892370" cy="5711254"/>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Increasingly, software products are being delivered as a service, rather than installed on the buyer’s computers.…"/>
          <p:cNvSpPr txBox="1">
            <a:spLocks noGrp="1"/>
          </p:cNvSpPr>
          <p:nvPr>
            <p:ph type="body" idx="1"/>
          </p:nvPr>
        </p:nvSpPr>
        <p:spPr>
          <a:prstGeom prst="rect">
            <a:avLst/>
          </a:prstGeom>
        </p:spPr>
        <p:txBody>
          <a:bodyPr/>
          <a:lstStyle/>
          <a:p>
            <a:r>
              <a:t>Increasingly, software products are being delivered as a service, rather than installed on the buyer’s computers.</a:t>
            </a:r>
          </a:p>
          <a:p>
            <a:r>
              <a:t> If you deliver your software product as a service, you run the software on your servers, which you may rent from a cloud provider. </a:t>
            </a:r>
          </a:p>
          <a:p>
            <a:r>
              <a:t>Customers don’t have to install software and they access the remote system through a web browser or dedicated mobile app. </a:t>
            </a:r>
          </a:p>
          <a:p>
            <a:r>
              <a:t>The payment model for software as a service is usually a subscription model. </a:t>
            </a:r>
          </a:p>
          <a:p>
            <a:pPr lvl="1"/>
            <a:r>
              <a:t>Users pay a monthly fee to use the software rather than buy it outright.</a:t>
            </a:r>
          </a:p>
        </p:txBody>
      </p:sp>
      <p:sp>
        <p:nvSpPr>
          <p:cNvPr id="135" name="Software as a service"/>
          <p:cNvSpPr txBox="1">
            <a:spLocks noGrp="1"/>
          </p:cNvSpPr>
          <p:nvPr>
            <p:ph type="title"/>
          </p:nvPr>
        </p:nvSpPr>
        <p:spPr>
          <a:prstGeom prst="rect">
            <a:avLst/>
          </a:prstGeom>
        </p:spPr>
        <p:txBody>
          <a:bodyPr/>
          <a:lstStyle/>
          <a:p>
            <a:r>
              <a:t>Software as a service</a:t>
            </a: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he cloud is made up of very large number of remote servers that are offered for rent by companies that own these servers.…"/>
          <p:cNvSpPr txBox="1">
            <a:spLocks noGrp="1"/>
          </p:cNvSpPr>
          <p:nvPr>
            <p:ph type="body" idx="1"/>
          </p:nvPr>
        </p:nvSpPr>
        <p:spPr>
          <a:xfrm>
            <a:off x="423019" y="1834356"/>
            <a:ext cx="11857881" cy="7021811"/>
          </a:xfrm>
          <a:prstGeom prst="rect">
            <a:avLst/>
          </a:prstGeom>
        </p:spPr>
        <p:txBody>
          <a:bodyPr/>
          <a:lstStyle/>
          <a:p>
            <a:pPr marL="210552" indent="-210552"/>
            <a:r>
              <a:t>The cloud is made up of very large number of remote servers that are offered for rent by companies that own these servers.</a:t>
            </a:r>
          </a:p>
          <a:p>
            <a:pPr marL="637673" lvl="1" indent="-180473"/>
            <a:r>
              <a:t>Cloud-based servers are ‘virtual servers’, which means that they are implemented in software rather than hardware.  </a:t>
            </a:r>
          </a:p>
          <a:p>
            <a:pPr marL="210552" indent="-210552"/>
            <a:r>
              <a:t>You can rent as many servers as you need, run your software on these servers and make them available to your customers. </a:t>
            </a:r>
          </a:p>
          <a:p>
            <a:pPr marL="637673" lvl="1" indent="-180473"/>
            <a:r>
              <a:t>Your customers can access these servers from their own computers or other networked devices such as a tablet or a TV. </a:t>
            </a:r>
          </a:p>
          <a:p>
            <a:pPr marL="637673" lvl="1" indent="-180473"/>
            <a:r>
              <a:t>Cloud servers can be started up and shut down as demand changes.</a:t>
            </a:r>
          </a:p>
          <a:p>
            <a:pPr marL="210552" indent="-210552"/>
            <a:r>
              <a:t>You may rent a server and install your own software, or you may pay for access to software products that are available on the cloud.</a:t>
            </a:r>
          </a:p>
        </p:txBody>
      </p:sp>
      <p:sp>
        <p:nvSpPr>
          <p:cNvPr id="67" name="The cloud"/>
          <p:cNvSpPr txBox="1">
            <a:spLocks noGrp="1"/>
          </p:cNvSpPr>
          <p:nvPr>
            <p:ph type="title"/>
          </p:nvPr>
        </p:nvSpPr>
        <p:spPr>
          <a:xfrm>
            <a:off x="635000" y="381000"/>
            <a:ext cx="12086581" cy="1207890"/>
          </a:xfrm>
          <a:prstGeom prst="rect">
            <a:avLst/>
          </a:prstGeom>
        </p:spPr>
        <p:txBody>
          <a:bodyPr/>
          <a:lstStyle/>
          <a:p>
            <a:r>
              <a:t>The cloud</a:t>
            </a:r>
          </a:p>
        </p:txBody>
      </p:sp>
      <p:sp>
        <p:nvSpPr>
          <p:cNvPr id="68"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igure 5.7 Software as a service"/>
          <p:cNvSpPr txBox="1">
            <a:spLocks noGrp="1"/>
          </p:cNvSpPr>
          <p:nvPr>
            <p:ph type="title"/>
          </p:nvPr>
        </p:nvSpPr>
        <p:spPr>
          <a:prstGeom prst="rect">
            <a:avLst/>
          </a:prstGeom>
        </p:spPr>
        <p:txBody>
          <a:bodyPr/>
          <a:lstStyle/>
          <a:p>
            <a:r>
              <a:t>Figure 5.7 Software as a service</a:t>
            </a:r>
          </a:p>
        </p:txBody>
      </p:sp>
      <p:sp>
        <p:nvSpPr>
          <p:cNvPr id="1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5" name="Picture 4">
            <a:extLst>
              <a:ext uri="{FF2B5EF4-FFF2-40B4-BE49-F238E27FC236}">
                <a16:creationId xmlns:a16="http://schemas.microsoft.com/office/drawing/2014/main" id="{6D07126D-A168-8145-86D2-37CCA3326C4F}"/>
              </a:ext>
            </a:extLst>
          </p:cNvPr>
          <p:cNvPicPr>
            <a:picLocks noChangeAspect="1"/>
          </p:cNvPicPr>
          <p:nvPr/>
        </p:nvPicPr>
        <p:blipFill rotWithShape="1">
          <a:blip r:embed="rId2">
            <a:extLst>
              <a:ext uri="{28A0092B-C50C-407E-A947-70E740481C1C}">
                <a14:useLocalDpi xmlns:a14="http://schemas.microsoft.com/office/drawing/2010/main" val="0"/>
              </a:ext>
            </a:extLst>
          </a:blip>
          <a:srcRect t="15327" b="50000"/>
          <a:stretch/>
        </p:blipFill>
        <p:spPr>
          <a:xfrm>
            <a:off x="-974361" y="1586458"/>
            <a:ext cx="13806254" cy="6580683"/>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ash flow Customers either pay a regular subscription or pay as they use the software. This means you have a regular cash flow, with payments throughout the year. You don’t have a situation where you have a large cash injection when products are purchased but very little income between product releases.…"/>
          <p:cNvSpPr txBox="1">
            <a:spLocks noGrp="1"/>
          </p:cNvSpPr>
          <p:nvPr>
            <p:ph type="body" idx="1"/>
          </p:nvPr>
        </p:nvSpPr>
        <p:spPr>
          <a:prstGeom prst="rect">
            <a:avLst/>
          </a:prstGeom>
        </p:spPr>
        <p:txBody>
          <a:bodyPr/>
          <a:lstStyle/>
          <a:p>
            <a:pPr defTabSz="549148">
              <a:spcBef>
                <a:spcPts val="2800"/>
              </a:spcBef>
              <a:defRPr sz="2256"/>
            </a:pPr>
            <a:r>
              <a:rPr i="1"/>
              <a:t>Cash flow</a:t>
            </a:r>
            <a:br/>
            <a:r>
              <a:t>Customers either pay a regular subscription or pay as they use the software. This means you have a regular cash flow, with payments throughout the year. You don’t have a situation where you have a large cash injection when products are purchased but very little income between product releases.</a:t>
            </a:r>
          </a:p>
          <a:p>
            <a:pPr defTabSz="549148">
              <a:spcBef>
                <a:spcPts val="2800"/>
              </a:spcBef>
              <a:defRPr sz="2256"/>
            </a:pPr>
            <a:r>
              <a:rPr i="1"/>
              <a:t>Update management</a:t>
            </a:r>
            <a:br/>
            <a:r>
              <a:t>You are in control of updates to your product and all customers receive the update at the same time. You avoid the issue of several versions being simultaneously used and maintained. This reduces your costs and makes it easier to maintain a consistent software code base.</a:t>
            </a:r>
          </a:p>
          <a:p>
            <a:pPr defTabSz="549148">
              <a:spcBef>
                <a:spcPts val="2800"/>
              </a:spcBef>
              <a:defRPr sz="2256"/>
            </a:pPr>
            <a:r>
              <a:rPr i="1"/>
              <a:t>Continuous deployment</a:t>
            </a:r>
            <a:br/>
            <a:r>
              <a:t>You can deploy new versions of your software as soon as changes have been made and tested. This means you can fix bugs quickly so that your software reliability can continuously improve.</a:t>
            </a:r>
          </a:p>
          <a:p>
            <a:pPr defTabSz="549148">
              <a:spcBef>
                <a:spcPts val="2800"/>
              </a:spcBef>
              <a:defRPr sz="2256"/>
            </a:pPr>
            <a:endParaRPr/>
          </a:p>
        </p:txBody>
      </p:sp>
      <p:sp>
        <p:nvSpPr>
          <p:cNvPr id="143" name="Table 5.3 Benefits of SaaS for software product providers"/>
          <p:cNvSpPr txBox="1">
            <a:spLocks noGrp="1"/>
          </p:cNvSpPr>
          <p:nvPr>
            <p:ph type="title"/>
          </p:nvPr>
        </p:nvSpPr>
        <p:spPr>
          <a:prstGeom prst="rect">
            <a:avLst/>
          </a:prstGeom>
        </p:spPr>
        <p:txBody>
          <a:bodyPr/>
          <a:lstStyle/>
          <a:p>
            <a:r>
              <a:t>Table 5.3 Benefits of SaaS for software product providers</a:t>
            </a:r>
          </a:p>
        </p:txBody>
      </p:sp>
      <p:sp>
        <p:nvSpPr>
          <p:cNvPr id="1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ayment flexibility You can have several different payment options so that you can attract a wider range of customers. Small companies or individuals need not be discouraged by having to pay large upfront software costs.…"/>
          <p:cNvSpPr txBox="1">
            <a:spLocks noGrp="1"/>
          </p:cNvSpPr>
          <p:nvPr>
            <p:ph type="body" idx="1"/>
          </p:nvPr>
        </p:nvSpPr>
        <p:spPr>
          <a:prstGeom prst="rect">
            <a:avLst/>
          </a:prstGeom>
        </p:spPr>
        <p:txBody>
          <a:bodyPr/>
          <a:lstStyle/>
          <a:p>
            <a:r>
              <a:rPr i="1"/>
              <a:t>Payment flexibility</a:t>
            </a:r>
            <a:br/>
            <a:r>
              <a:t>You can have several different payment options so that you can attract a wider range of customers. Small companies or individuals need not be discouraged by having to pay large upfront software costs.</a:t>
            </a:r>
          </a:p>
          <a:p>
            <a:r>
              <a:rPr i="1"/>
              <a:t>Try before you buy</a:t>
            </a:r>
            <a:br/>
            <a:r>
              <a:t>You can make early free or low-cost versions of the software available quickly with the aim of getting customer feedback on bugs and how the product could be approved.</a:t>
            </a:r>
          </a:p>
          <a:p>
            <a:r>
              <a:rPr i="1"/>
              <a:t>Data collection</a:t>
            </a:r>
            <a:br/>
            <a:r>
              <a:t>You can easily collect data on how the product is used and so identify areas for improvement. You may also be able to collect customer data that allows you to market other products to these customers.</a:t>
            </a:r>
          </a:p>
        </p:txBody>
      </p:sp>
      <p:sp>
        <p:nvSpPr>
          <p:cNvPr id="147" name="Table 5.3 Benefits of SaaS for software product providers"/>
          <p:cNvSpPr txBox="1">
            <a:spLocks noGrp="1"/>
          </p:cNvSpPr>
          <p:nvPr>
            <p:ph type="title"/>
          </p:nvPr>
        </p:nvSpPr>
        <p:spPr>
          <a:prstGeom prst="rect">
            <a:avLst/>
          </a:prstGeom>
        </p:spPr>
        <p:txBody>
          <a:bodyPr/>
          <a:lstStyle/>
          <a:p>
            <a:r>
              <a:t>Table 5.3 Benefits of SaaS for software product providers</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igure 5.8 Advantages and disadvantages of SaaS for customers"/>
          <p:cNvSpPr txBox="1">
            <a:spLocks noGrp="1"/>
          </p:cNvSpPr>
          <p:nvPr>
            <p:ph type="title"/>
          </p:nvPr>
        </p:nvSpPr>
        <p:spPr>
          <a:prstGeom prst="rect">
            <a:avLst/>
          </a:prstGeom>
        </p:spPr>
        <p:txBody>
          <a:bodyPr/>
          <a:lstStyle/>
          <a:p>
            <a:r>
              <a:t>Figure 5.8 Advantages and disadvantages of SaaS for customers</a:t>
            </a:r>
          </a:p>
        </p:txBody>
      </p:sp>
      <p:sp>
        <p:nvSpPr>
          <p:cNvPr id="1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5" name="Picture 4">
            <a:extLst>
              <a:ext uri="{FF2B5EF4-FFF2-40B4-BE49-F238E27FC236}">
                <a16:creationId xmlns:a16="http://schemas.microsoft.com/office/drawing/2014/main" id="{5BB97404-720D-BD43-A4C3-F44284F85BE7}"/>
              </a:ext>
            </a:extLst>
          </p:cNvPr>
          <p:cNvPicPr>
            <a:picLocks noChangeAspect="1"/>
          </p:cNvPicPr>
          <p:nvPr/>
        </p:nvPicPr>
        <p:blipFill rotWithShape="1">
          <a:blip r:embed="rId2">
            <a:extLst>
              <a:ext uri="{28A0092B-C50C-407E-A947-70E740481C1C}">
                <a14:useLocalDpi xmlns:a14="http://schemas.microsoft.com/office/drawing/2010/main" val="0"/>
              </a:ext>
            </a:extLst>
          </a:blip>
          <a:srcRect t="12699" b="48322"/>
          <a:stretch/>
        </p:blipFill>
        <p:spPr>
          <a:xfrm>
            <a:off x="-1261138" y="1159239"/>
            <a:ext cx="14049331" cy="7435122"/>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gulation Some countries, such as EU countries, have strict laws on the storage of personal information. These may be incompatible with the laws and regulations of the country where the SaaS provider is based. If a SaaS provider cannot guarantee that their storage locations conform to the laws of the customer’s country, businesses may be reluctant to use their product.…"/>
          <p:cNvSpPr txBox="1">
            <a:spLocks noGrp="1"/>
          </p:cNvSpPr>
          <p:nvPr>
            <p:ph type="body" idx="1"/>
          </p:nvPr>
        </p:nvSpPr>
        <p:spPr>
          <a:prstGeom prst="rect">
            <a:avLst/>
          </a:prstGeom>
        </p:spPr>
        <p:txBody>
          <a:bodyPr>
            <a:normAutofit lnSpcReduction="10000"/>
          </a:bodyPr>
          <a:lstStyle/>
          <a:p>
            <a:pPr defTabSz="519937">
              <a:spcBef>
                <a:spcPts val="2600"/>
              </a:spcBef>
              <a:defRPr sz="2136"/>
            </a:pPr>
            <a:r>
              <a:rPr i="1"/>
              <a:t>Regulation</a:t>
            </a:r>
            <a:br/>
            <a:r>
              <a:t>Some countries, such as EU countries, have strict laws on the storage of personal information. These may be incompatible with the laws and regulations of the country where the SaaS provider is based. If a SaaS provider cannot guarantee that their storage locations conform to the laws of the customer’s country, businesses may be reluctant to use their product.</a:t>
            </a:r>
          </a:p>
          <a:p>
            <a:pPr defTabSz="519937">
              <a:spcBef>
                <a:spcPts val="2600"/>
              </a:spcBef>
              <a:defRPr sz="2136"/>
            </a:pPr>
            <a:r>
              <a:rPr i="1"/>
              <a:t>Data transfer</a:t>
            </a:r>
            <a:br/>
            <a:r>
              <a:t>If software use involves a lot of data transfer, the software response time may be limited by the network speed. This is a problem for individuals and smaller companies who can’t afford to pay for very high speed network connections.</a:t>
            </a:r>
          </a:p>
          <a:p>
            <a:pPr defTabSz="519937">
              <a:spcBef>
                <a:spcPts val="2600"/>
              </a:spcBef>
              <a:defRPr sz="2136"/>
            </a:pPr>
            <a:r>
              <a:rPr i="1"/>
              <a:t>Data security</a:t>
            </a:r>
            <a:br/>
            <a:r>
              <a:t>Companies dealing with sensitive information may be unwilling to hand over the control of their data to an external software provider. As we have seen from a number of high profile cases, even large cloud providers have had security breaches. You can’t assume that they always provide better security than the customer’s own servers.</a:t>
            </a:r>
          </a:p>
          <a:p>
            <a:pPr defTabSz="519937">
              <a:spcBef>
                <a:spcPts val="2600"/>
              </a:spcBef>
              <a:defRPr sz="2136"/>
            </a:pPr>
            <a:r>
              <a:rPr i="1"/>
              <a:t>Data exchange</a:t>
            </a:r>
            <a:br/>
            <a:r>
              <a:t>If you need to exchange data between a cloud service and other services or local software applications, this can be difficult unless the cloud service provides an API that is accessible for external use.</a:t>
            </a:r>
          </a:p>
        </p:txBody>
      </p:sp>
      <p:sp>
        <p:nvSpPr>
          <p:cNvPr id="155" name="Table 5.4 Data storage and management issues for SaaS"/>
          <p:cNvSpPr txBox="1">
            <a:spLocks noGrp="1"/>
          </p:cNvSpPr>
          <p:nvPr>
            <p:ph type="title"/>
          </p:nvPr>
        </p:nvSpPr>
        <p:spPr>
          <a:prstGeom prst="rect">
            <a:avLst/>
          </a:prstGeom>
        </p:spPr>
        <p:txBody>
          <a:bodyPr/>
          <a:lstStyle/>
          <a:p>
            <a:r>
              <a:t>Table 5.4 Data storage and management issues for SaaS</a:t>
            </a:r>
          </a:p>
        </p:txBody>
      </p:sp>
      <p:sp>
        <p:nvSpPr>
          <p:cNvPr id="1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igure 5.9 Design issues for software delivered as a service"/>
          <p:cNvSpPr txBox="1">
            <a:spLocks noGrp="1"/>
          </p:cNvSpPr>
          <p:nvPr>
            <p:ph type="title"/>
          </p:nvPr>
        </p:nvSpPr>
        <p:spPr>
          <a:prstGeom prst="rect">
            <a:avLst/>
          </a:prstGeom>
        </p:spPr>
        <p:txBody>
          <a:bodyPr/>
          <a:lstStyle/>
          <a:p>
            <a:r>
              <a:t>Figure 5.9 Design issues for software delivered as a service</a:t>
            </a:r>
          </a:p>
        </p:txBody>
      </p:sp>
      <p:sp>
        <p:nvSpPr>
          <p:cNvPr id="1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5" name="Picture 4">
            <a:extLst>
              <a:ext uri="{FF2B5EF4-FFF2-40B4-BE49-F238E27FC236}">
                <a16:creationId xmlns:a16="http://schemas.microsoft.com/office/drawing/2014/main" id="{1090DDE5-0048-3047-9C7E-2ECF2BEC2356}"/>
              </a:ext>
            </a:extLst>
          </p:cNvPr>
          <p:cNvPicPr>
            <a:picLocks noChangeAspect="1"/>
          </p:cNvPicPr>
          <p:nvPr/>
        </p:nvPicPr>
        <p:blipFill rotWithShape="1">
          <a:blip r:embed="rId2">
            <a:extLst>
              <a:ext uri="{28A0092B-C50C-407E-A947-70E740481C1C}">
                <a14:useLocalDpi xmlns:a14="http://schemas.microsoft.com/office/drawing/2010/main" val="0"/>
              </a:ext>
            </a:extLst>
          </a:blip>
          <a:srcRect l="10227" t="12480" r="19014" b="53577"/>
          <a:stretch/>
        </p:blipFill>
        <p:spPr>
          <a:xfrm>
            <a:off x="794792" y="1562508"/>
            <a:ext cx="11797259" cy="7683092"/>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Local/remote processing…"/>
          <p:cNvSpPr txBox="1">
            <a:spLocks noGrp="1"/>
          </p:cNvSpPr>
          <p:nvPr>
            <p:ph type="body" idx="1"/>
          </p:nvPr>
        </p:nvSpPr>
        <p:spPr>
          <a:xfrm>
            <a:off x="412859" y="1658937"/>
            <a:ext cx="11857882" cy="7197230"/>
          </a:xfrm>
          <a:prstGeom prst="rect">
            <a:avLst/>
          </a:prstGeom>
        </p:spPr>
        <p:txBody>
          <a:bodyPr/>
          <a:lstStyle/>
          <a:p>
            <a:pPr marL="230906" indent="-230906" defTabSz="549148">
              <a:spcBef>
                <a:spcPts val="2800"/>
              </a:spcBef>
              <a:defRPr sz="2632"/>
            </a:pPr>
            <a:r>
              <a:t>Local/remote processing</a:t>
            </a:r>
          </a:p>
          <a:p>
            <a:pPr marL="859536" lvl="1" indent="-429768" defTabSz="549148">
              <a:spcBef>
                <a:spcPts val="2800"/>
              </a:spcBef>
              <a:defRPr sz="2256"/>
            </a:pPr>
            <a:r>
              <a:t>A software product may be designed so that some features are executed locally in the user’s browser or mobile app and some on a remote server.</a:t>
            </a:r>
          </a:p>
          <a:p>
            <a:pPr marL="859536" lvl="1" indent="-429768" defTabSz="549148">
              <a:spcBef>
                <a:spcPts val="2800"/>
              </a:spcBef>
              <a:defRPr sz="2256"/>
            </a:pPr>
            <a:r>
              <a:t> Local execution reduces network traffic and so increases user response speed. This is useful when users have a slow network connection. </a:t>
            </a:r>
          </a:p>
          <a:p>
            <a:pPr marL="859536" lvl="1" indent="-429768" defTabSz="549148">
              <a:spcBef>
                <a:spcPts val="2800"/>
              </a:spcBef>
              <a:defRPr sz="2256"/>
            </a:pPr>
            <a:r>
              <a:t>Local processing increases the electrical power needed to run the system.</a:t>
            </a:r>
          </a:p>
          <a:p>
            <a:pPr marL="230906" indent="-230906" defTabSz="549148">
              <a:spcBef>
                <a:spcPts val="2800"/>
              </a:spcBef>
              <a:defRPr sz="2632"/>
            </a:pPr>
            <a:r>
              <a:t>Authentication</a:t>
            </a:r>
          </a:p>
          <a:p>
            <a:pPr marL="859536" lvl="1" indent="-429768" defTabSz="549148">
              <a:spcBef>
                <a:spcPts val="2800"/>
              </a:spcBef>
              <a:defRPr sz="2256"/>
            </a:pPr>
            <a:r>
              <a:t>If you set up your own authentication system, users have to remember another set of authentication credentials. </a:t>
            </a:r>
          </a:p>
          <a:p>
            <a:pPr marL="859536" lvl="1" indent="-429768" defTabSz="549148">
              <a:spcBef>
                <a:spcPts val="2800"/>
              </a:spcBef>
              <a:defRPr sz="2256"/>
            </a:pPr>
            <a:r>
              <a:t>Many systems allow authentication using the user’s Google, Facebook or LinkedIn credentials. </a:t>
            </a:r>
          </a:p>
          <a:p>
            <a:pPr marL="859536" lvl="1" indent="-429768" defTabSz="549148">
              <a:spcBef>
                <a:spcPts val="2800"/>
              </a:spcBef>
              <a:defRPr sz="2256"/>
            </a:pPr>
            <a:r>
              <a:t>For business products, you may need to set up a federated authentication system, which delegates authentication to the business where the user works.</a:t>
            </a:r>
          </a:p>
        </p:txBody>
      </p:sp>
      <p:sp>
        <p:nvSpPr>
          <p:cNvPr id="163" name="SaaS design issues (1)"/>
          <p:cNvSpPr txBox="1">
            <a:spLocks noGrp="1"/>
          </p:cNvSpPr>
          <p:nvPr>
            <p:ph type="title"/>
          </p:nvPr>
        </p:nvSpPr>
        <p:spPr>
          <a:prstGeom prst="rect">
            <a:avLst/>
          </a:prstGeom>
        </p:spPr>
        <p:txBody>
          <a:bodyPr/>
          <a:lstStyle/>
          <a:p>
            <a:r>
              <a:t>SaaS design issues (1)</a:t>
            </a:r>
          </a:p>
        </p:txBody>
      </p:sp>
      <p:sp>
        <p:nvSpPr>
          <p:cNvPr id="1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Information leakage…"/>
          <p:cNvSpPr txBox="1">
            <a:spLocks noGrp="1"/>
          </p:cNvSpPr>
          <p:nvPr>
            <p:ph type="body" idx="1"/>
          </p:nvPr>
        </p:nvSpPr>
        <p:spPr>
          <a:prstGeom prst="rect">
            <a:avLst/>
          </a:prstGeom>
        </p:spPr>
        <p:txBody>
          <a:bodyPr/>
          <a:lstStyle/>
          <a:p>
            <a:r>
              <a:t>Information leakage</a:t>
            </a:r>
          </a:p>
          <a:p>
            <a:pPr lvl="1"/>
            <a:r>
              <a:t>If you have multiple users from multiple organizations, a security risk is that information leaks from one organization to another. </a:t>
            </a:r>
          </a:p>
          <a:p>
            <a:pPr lvl="1"/>
            <a:r>
              <a:t>There are a number of different ways that this can happen, so you need to be very careful in designing your security system to avoid this. </a:t>
            </a:r>
          </a:p>
          <a:p>
            <a:pPr marL="288757" indent="-288757"/>
            <a:r>
              <a:t>Multi-tenant and multi-instance systems</a:t>
            </a:r>
          </a:p>
          <a:p>
            <a:pPr lvl="1"/>
            <a:r>
              <a:t>In a multi-tenant system, all customers are served by a single instance of the system and a multitenant database. </a:t>
            </a:r>
          </a:p>
          <a:p>
            <a:r>
              <a:t>In a multi-instance system, a separate copy of the system and database is made available for each user.</a:t>
            </a:r>
          </a:p>
        </p:txBody>
      </p:sp>
      <p:sp>
        <p:nvSpPr>
          <p:cNvPr id="167" name="SaaS design issues (2)"/>
          <p:cNvSpPr txBox="1">
            <a:spLocks noGrp="1"/>
          </p:cNvSpPr>
          <p:nvPr>
            <p:ph type="title"/>
          </p:nvPr>
        </p:nvSpPr>
        <p:spPr>
          <a:prstGeom prst="rect">
            <a:avLst/>
          </a:prstGeom>
        </p:spPr>
        <p:txBody>
          <a:bodyPr/>
          <a:lstStyle/>
          <a:p>
            <a:r>
              <a:t>SaaS design issues (2)</a:t>
            </a:r>
          </a:p>
        </p:txBody>
      </p:sp>
      <p:sp>
        <p:nvSpPr>
          <p:cNvPr id="1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A multi-tenant database is partitioned so that customer companies have their own space and can store and access their own data.…"/>
          <p:cNvSpPr txBox="1">
            <a:spLocks noGrp="1"/>
          </p:cNvSpPr>
          <p:nvPr>
            <p:ph type="body" idx="1"/>
          </p:nvPr>
        </p:nvSpPr>
        <p:spPr>
          <a:prstGeom prst="rect">
            <a:avLst/>
          </a:prstGeom>
        </p:spPr>
        <p:txBody>
          <a:bodyPr/>
          <a:lstStyle/>
          <a:p>
            <a:r>
              <a:t>A multi-tenant database is partitioned so that customer companies have their own space and can store and access their own data.  </a:t>
            </a:r>
          </a:p>
          <a:p>
            <a:pPr lvl="1"/>
            <a:r>
              <a:t>There is a single database schema, defined by the SaaS provider, that is shared by all of the system’s users.  </a:t>
            </a:r>
          </a:p>
          <a:p>
            <a:pPr lvl="1"/>
            <a:r>
              <a:t>Items in the database are tagged with a tenant identifier, representing a company that has stored data in the system.  The database access software uses this tenant identifier to provide ‘logical isolation’, which means that users seem to be working with their own database. </a:t>
            </a:r>
          </a:p>
        </p:txBody>
      </p:sp>
      <p:sp>
        <p:nvSpPr>
          <p:cNvPr id="171" name="Multi-tenant systems"/>
          <p:cNvSpPr txBox="1">
            <a:spLocks noGrp="1"/>
          </p:cNvSpPr>
          <p:nvPr>
            <p:ph type="title"/>
          </p:nvPr>
        </p:nvSpPr>
        <p:spPr>
          <a:prstGeom prst="rect">
            <a:avLst/>
          </a:prstGeom>
        </p:spPr>
        <p:txBody>
          <a:bodyPr/>
          <a:lstStyle/>
          <a:p>
            <a:r>
              <a:t>Multi-tenant systems</a:t>
            </a:r>
          </a:p>
        </p:txBody>
      </p:sp>
      <p:sp>
        <p:nvSpPr>
          <p:cNvPr id="17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igure 5.10 An example of a multi-tenant database"/>
          <p:cNvSpPr txBox="1">
            <a:spLocks noGrp="1"/>
          </p:cNvSpPr>
          <p:nvPr>
            <p:ph type="title"/>
          </p:nvPr>
        </p:nvSpPr>
        <p:spPr>
          <a:prstGeom prst="rect">
            <a:avLst/>
          </a:prstGeom>
        </p:spPr>
        <p:txBody>
          <a:bodyPr/>
          <a:lstStyle/>
          <a:p>
            <a:r>
              <a:t>Figure 5.10 An example of a multi-tenant database</a:t>
            </a:r>
          </a:p>
        </p:txBody>
      </p:sp>
      <p:sp>
        <p:nvSpPr>
          <p:cNvPr id="17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pic>
        <p:nvPicPr>
          <p:cNvPr id="5" name="Picture 4">
            <a:extLst>
              <a:ext uri="{FF2B5EF4-FFF2-40B4-BE49-F238E27FC236}">
                <a16:creationId xmlns:a16="http://schemas.microsoft.com/office/drawing/2014/main" id="{289A03D3-9391-9B4C-8239-D718BEB9551E}"/>
              </a:ext>
            </a:extLst>
          </p:cNvPr>
          <p:cNvPicPr>
            <a:picLocks noChangeAspect="1"/>
          </p:cNvPicPr>
          <p:nvPr/>
        </p:nvPicPr>
        <p:blipFill rotWithShape="1">
          <a:blip r:embed="rId2">
            <a:extLst>
              <a:ext uri="{28A0092B-C50C-407E-A947-70E740481C1C}">
                <a14:useLocalDpi xmlns:a14="http://schemas.microsoft.com/office/drawing/2010/main" val="0"/>
              </a:ext>
            </a:extLst>
          </a:blip>
          <a:srcRect l="12010" t="12043" r="13959" b="55109"/>
          <a:stretch/>
        </p:blipFill>
        <p:spPr>
          <a:xfrm>
            <a:off x="299712" y="1511508"/>
            <a:ext cx="11172761" cy="673058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igure 5.1 Scaleability, elasticity and resilience"/>
          <p:cNvSpPr txBox="1">
            <a:spLocks noGrp="1"/>
          </p:cNvSpPr>
          <p:nvPr>
            <p:ph type="title"/>
          </p:nvPr>
        </p:nvSpPr>
        <p:spPr>
          <a:prstGeom prst="rect">
            <a:avLst/>
          </a:prstGeom>
        </p:spPr>
        <p:txBody>
          <a:bodyPr/>
          <a:lstStyle/>
          <a:p>
            <a:r>
              <a:t>Figure 5.1 Scaleability, elasticity and resilience</a:t>
            </a:r>
          </a:p>
        </p:txBody>
      </p:sp>
      <p:sp>
        <p:nvSpPr>
          <p:cNvPr id="71"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5" name="Picture 4">
            <a:extLst>
              <a:ext uri="{FF2B5EF4-FFF2-40B4-BE49-F238E27FC236}">
                <a16:creationId xmlns:a16="http://schemas.microsoft.com/office/drawing/2014/main" id="{54615143-0D17-D844-8F19-29FC4BA5EAEF}"/>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9416" r="8013" b="57518"/>
          <a:stretch/>
        </p:blipFill>
        <p:spPr>
          <a:xfrm>
            <a:off x="575726" y="1703295"/>
            <a:ext cx="11853348" cy="6347010"/>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source utilization The SaaS provider has control of all the resources used by the software and can optimize the software to make effective use of these resources.…"/>
          <p:cNvSpPr txBox="1">
            <a:spLocks noGrp="1"/>
          </p:cNvSpPr>
          <p:nvPr>
            <p:ph type="body" idx="1"/>
          </p:nvPr>
        </p:nvSpPr>
        <p:spPr>
          <a:prstGeom prst="rect">
            <a:avLst/>
          </a:prstGeom>
        </p:spPr>
        <p:txBody>
          <a:bodyPr/>
          <a:lstStyle/>
          <a:p>
            <a:r>
              <a:rPr i="1"/>
              <a:t>Resource utilization</a:t>
            </a:r>
            <a:br/>
            <a:r>
              <a:t>The SaaS provider has control of all the resources used by the software and can optimize the software to make effective use of these resources. </a:t>
            </a:r>
          </a:p>
          <a:p>
            <a:r>
              <a:rPr i="1"/>
              <a:t>Security</a:t>
            </a:r>
            <a:br/>
            <a:r>
              <a:t>Multitenant databases have to be designed for security because the data for all customers is held in the same database.  They are, therefore, likely to have fewer security vulnerabilities than standard database products. Security management is simplified as there is only a single copy of the database software to be patched if a security vulnerability is discovered.</a:t>
            </a:r>
          </a:p>
          <a:p>
            <a:r>
              <a:rPr i="1"/>
              <a:t>Update management</a:t>
            </a:r>
            <a:r>
              <a:t> </a:t>
            </a:r>
            <a:br/>
            <a:r>
              <a:t>It is easier to update a single instance of software rather than multiple instances. Updates are delivered to all customers at the same time so all use the latest version of the software.</a:t>
            </a:r>
          </a:p>
          <a:p>
            <a:endParaRPr/>
          </a:p>
        </p:txBody>
      </p:sp>
      <p:sp>
        <p:nvSpPr>
          <p:cNvPr id="179" name="Table 5.5 Advantages of multi-tenant databases"/>
          <p:cNvSpPr txBox="1">
            <a:spLocks noGrp="1"/>
          </p:cNvSpPr>
          <p:nvPr>
            <p:ph type="title"/>
          </p:nvPr>
        </p:nvSpPr>
        <p:spPr>
          <a:prstGeom prst="rect">
            <a:avLst/>
          </a:prstGeom>
        </p:spPr>
        <p:txBody>
          <a:bodyPr/>
          <a:lstStyle/>
          <a:p>
            <a:r>
              <a:t>Table 5.5 Advantages of multi-tenant databases</a:t>
            </a:r>
          </a:p>
        </p:txBody>
      </p:sp>
      <p:sp>
        <p:nvSpPr>
          <p:cNvPr id="1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lexibility Customers must all use the same database schema with limited scope for adapting this schema to individual needs. I explain possible database adaptations later in this section.…"/>
          <p:cNvSpPr txBox="1">
            <a:spLocks noGrp="1"/>
          </p:cNvSpPr>
          <p:nvPr>
            <p:ph type="body" idx="1"/>
          </p:nvPr>
        </p:nvSpPr>
        <p:spPr>
          <a:prstGeom prst="rect">
            <a:avLst/>
          </a:prstGeom>
        </p:spPr>
        <p:txBody>
          <a:bodyPr/>
          <a:lstStyle/>
          <a:p>
            <a:r>
              <a:rPr i="1"/>
              <a:t>Inflexibility</a:t>
            </a:r>
            <a:br/>
            <a:r>
              <a:t>Customers must all use the same database schema with limited scope for adapting this schema to individual needs. I explain possible database adaptations later in this section.</a:t>
            </a:r>
          </a:p>
          <a:p>
            <a:r>
              <a:rPr i="1"/>
              <a:t>Security</a:t>
            </a:r>
            <a:br/>
            <a:r>
              <a:t>As data for all customers is maintained in the same database, then there is a theoretical possibility that data will leak from one customer to another. In fact, there are very few instances of this happening. More seriously, perhaps, if there is a database security breach then it affects all customers.</a:t>
            </a:r>
          </a:p>
          <a:p>
            <a:r>
              <a:rPr i="1"/>
              <a:t>Complexity</a:t>
            </a:r>
            <a:br/>
            <a:r>
              <a:t>Multitenant systems are usually more complex than multi-instance systems because of the need to manage many users. There is, therefore, an increased likelihood of bugs in the database software.</a:t>
            </a:r>
          </a:p>
        </p:txBody>
      </p:sp>
      <p:sp>
        <p:nvSpPr>
          <p:cNvPr id="183" name="Table 5.5 Disadvantages of multi-tenant databases"/>
          <p:cNvSpPr txBox="1">
            <a:spLocks noGrp="1"/>
          </p:cNvSpPr>
          <p:nvPr>
            <p:ph type="title"/>
          </p:nvPr>
        </p:nvSpPr>
        <p:spPr>
          <a:prstGeom prst="rect">
            <a:avLst/>
          </a:prstGeom>
        </p:spPr>
        <p:txBody>
          <a:bodyPr/>
          <a:lstStyle/>
          <a:p>
            <a:r>
              <a:t>Table 5.5 Disadvantages of multi-tenant databases</a:t>
            </a:r>
          </a:p>
        </p:txBody>
      </p:sp>
      <p:sp>
        <p:nvSpPr>
          <p:cNvPr id="18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Authentication Businesses may want users to authenticate using their business credentials rather than the account credentials set up by the software provider. I explain,  in Chapter 7, how federated authentication makes this possible.…"/>
          <p:cNvSpPr txBox="1">
            <a:spLocks noGrp="1"/>
          </p:cNvSpPr>
          <p:nvPr>
            <p:ph type="body" idx="1"/>
          </p:nvPr>
        </p:nvSpPr>
        <p:spPr>
          <a:prstGeom prst="rect">
            <a:avLst/>
          </a:prstGeom>
        </p:spPr>
        <p:txBody>
          <a:bodyPr/>
          <a:lstStyle/>
          <a:p>
            <a:pPr defTabSz="549148">
              <a:spcBef>
                <a:spcPts val="2800"/>
              </a:spcBef>
              <a:defRPr sz="2256"/>
            </a:pPr>
            <a:r>
              <a:rPr i="1"/>
              <a:t>Authentication</a:t>
            </a:r>
            <a:br/>
            <a:r>
              <a:t>Businesses may want users to authenticate using their business credentials rather than the account credentials set up by the software provider. I explain,  in Chapter 7, how federated authentication makes this possible.</a:t>
            </a:r>
          </a:p>
          <a:p>
            <a:pPr defTabSz="549148">
              <a:spcBef>
                <a:spcPts val="2800"/>
              </a:spcBef>
              <a:defRPr sz="2256"/>
            </a:pPr>
            <a:r>
              <a:rPr i="1"/>
              <a:t>Branding</a:t>
            </a:r>
            <a:br/>
            <a:r>
              <a:t>Businesses may want a user interface that is branded to reflect their own organisation.</a:t>
            </a:r>
          </a:p>
          <a:p>
            <a:pPr defTabSz="549148">
              <a:spcBef>
                <a:spcPts val="2800"/>
              </a:spcBef>
              <a:defRPr sz="2256"/>
            </a:pPr>
            <a:r>
              <a:rPr i="1"/>
              <a:t>Business rules</a:t>
            </a:r>
            <a:br/>
            <a:r>
              <a:t>Businesses may want to be able to define their own business rules and workflows that apply to their own data.</a:t>
            </a:r>
          </a:p>
          <a:p>
            <a:pPr defTabSz="549148">
              <a:spcBef>
                <a:spcPts val="2800"/>
              </a:spcBef>
              <a:defRPr sz="2256"/>
            </a:pPr>
            <a:r>
              <a:rPr i="1"/>
              <a:t>Data schemas</a:t>
            </a:r>
            <a:br/>
            <a:r>
              <a:t>Businesses may want to be able to extend the standard data model used in the system database to meet their own business needs.</a:t>
            </a:r>
          </a:p>
          <a:p>
            <a:pPr defTabSz="549148">
              <a:spcBef>
                <a:spcPts val="2800"/>
              </a:spcBef>
              <a:defRPr sz="2256"/>
            </a:pPr>
            <a:r>
              <a:rPr i="1"/>
              <a:t>Access control</a:t>
            </a:r>
            <a:br/>
            <a:r>
              <a:t>Businesses may want to be able to define their own access control model that sets out the data that specific users or user groups can access and the allowed operations on that data.</a:t>
            </a:r>
          </a:p>
        </p:txBody>
      </p:sp>
      <p:sp>
        <p:nvSpPr>
          <p:cNvPr id="187" name="Table 5.6 Possible customisations for SaaS"/>
          <p:cNvSpPr txBox="1">
            <a:spLocks noGrp="1"/>
          </p:cNvSpPr>
          <p:nvPr>
            <p:ph type="title"/>
          </p:nvPr>
        </p:nvSpPr>
        <p:spPr>
          <a:prstGeom prst="rect">
            <a:avLst/>
          </a:prstGeom>
        </p:spPr>
        <p:txBody>
          <a:bodyPr/>
          <a:lstStyle/>
          <a:p>
            <a:r>
              <a:t>Table 5.6 Possible customisations for SaaS</a:t>
            </a:r>
          </a:p>
        </p:txBody>
      </p:sp>
      <p:sp>
        <p:nvSpPr>
          <p:cNvPr id="18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igure 5.11 User profiles for SaaS access"/>
          <p:cNvSpPr txBox="1">
            <a:spLocks noGrp="1"/>
          </p:cNvSpPr>
          <p:nvPr>
            <p:ph type="title"/>
          </p:nvPr>
        </p:nvSpPr>
        <p:spPr>
          <a:prstGeom prst="rect">
            <a:avLst/>
          </a:prstGeom>
        </p:spPr>
        <p:txBody>
          <a:bodyPr/>
          <a:lstStyle/>
          <a:p>
            <a:r>
              <a:t>Figure 5.11 User profiles for SaaS access</a:t>
            </a:r>
          </a:p>
        </p:txBody>
      </p:sp>
      <p:sp>
        <p:nvSpPr>
          <p:cNvPr id="1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pic>
        <p:nvPicPr>
          <p:cNvPr id="5" name="Picture 4">
            <a:extLst>
              <a:ext uri="{FF2B5EF4-FFF2-40B4-BE49-F238E27FC236}">
                <a16:creationId xmlns:a16="http://schemas.microsoft.com/office/drawing/2014/main" id="{CC9E06F0-71F7-FD4D-9B6B-F61A7720ECA8}"/>
              </a:ext>
            </a:extLst>
          </p:cNvPr>
          <p:cNvPicPr>
            <a:picLocks noChangeAspect="1"/>
          </p:cNvPicPr>
          <p:nvPr/>
        </p:nvPicPr>
        <p:blipFill rotWithShape="1">
          <a:blip r:embed="rId2">
            <a:extLst>
              <a:ext uri="{28A0092B-C50C-407E-A947-70E740481C1C}">
                <a14:useLocalDpi xmlns:a14="http://schemas.microsoft.com/office/drawing/2010/main" val="0"/>
              </a:ext>
            </a:extLst>
          </a:blip>
          <a:srcRect t="10510" b="40657"/>
          <a:stretch/>
        </p:blipFill>
        <p:spPr>
          <a:xfrm>
            <a:off x="593672" y="1214204"/>
            <a:ext cx="11714562" cy="7766816"/>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Figure 5.12 Database extensibility using additional fields"/>
          <p:cNvSpPr txBox="1">
            <a:spLocks noGrp="1"/>
          </p:cNvSpPr>
          <p:nvPr>
            <p:ph type="title"/>
          </p:nvPr>
        </p:nvSpPr>
        <p:spPr>
          <a:prstGeom prst="rect">
            <a:avLst/>
          </a:prstGeom>
        </p:spPr>
        <p:txBody>
          <a:bodyPr/>
          <a:lstStyle/>
          <a:p>
            <a:r>
              <a:t>Figure 5.12 Database extensibility using additional fields</a:t>
            </a:r>
          </a:p>
        </p:txBody>
      </p:sp>
      <p:sp>
        <p:nvSpPr>
          <p:cNvPr id="19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2" name="Picture 1">
            <a:extLst>
              <a:ext uri="{FF2B5EF4-FFF2-40B4-BE49-F238E27FC236}">
                <a16:creationId xmlns:a16="http://schemas.microsoft.com/office/drawing/2014/main" id="{1705E415-B8AD-084B-86DE-094A09D64BCB}"/>
              </a:ext>
            </a:extLst>
          </p:cNvPr>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You add some extra columns to each database table and define a customer profile that maps the column names that the customer wants to these extra columns. However:…"/>
          <p:cNvSpPr txBox="1">
            <a:spLocks noGrp="1"/>
          </p:cNvSpPr>
          <p:nvPr>
            <p:ph type="body" idx="1"/>
          </p:nvPr>
        </p:nvSpPr>
        <p:spPr>
          <a:prstGeom prst="rect">
            <a:avLst/>
          </a:prstGeom>
        </p:spPr>
        <p:txBody>
          <a:bodyPr/>
          <a:lstStyle/>
          <a:p>
            <a:pPr marL="238275" indent="-238275" defTabSz="566674">
              <a:spcBef>
                <a:spcPts val="2900"/>
              </a:spcBef>
              <a:defRPr sz="2716"/>
            </a:pPr>
            <a:r>
              <a:t>You add some extra columns to each database table and define a customer profile that maps the column names that the customer wants to these extra columns. However:</a:t>
            </a:r>
          </a:p>
          <a:p>
            <a:pPr marL="886968" lvl="1" indent="-443484" defTabSz="566674">
              <a:spcBef>
                <a:spcPts val="2900"/>
              </a:spcBef>
              <a:defRPr sz="2328"/>
            </a:pPr>
            <a:r>
              <a:t>It is difficult to know how many extra columns you should include. If you have too few, customers will find that there aren’t enough for what they need to do. </a:t>
            </a:r>
          </a:p>
          <a:p>
            <a:pPr marL="886968" lvl="1" indent="-443484" defTabSz="566674">
              <a:spcBef>
                <a:spcPts val="2900"/>
              </a:spcBef>
              <a:defRPr sz="2328"/>
            </a:pPr>
            <a:r>
              <a:t>If you cater for customers who need a lot of extra columns, however, you will find that most customers don’t use them, so you will have a lot of wasted space in your database.</a:t>
            </a:r>
          </a:p>
          <a:p>
            <a:pPr marL="886968" lvl="1" indent="-443484" defTabSz="566674">
              <a:spcBef>
                <a:spcPts val="2900"/>
              </a:spcBef>
              <a:defRPr sz="2328"/>
            </a:pPr>
            <a:r>
              <a:t>Different customers are likely to need different types of columns. </a:t>
            </a:r>
          </a:p>
          <a:p>
            <a:pPr marL="1404366" lvl="2" indent="-517398" defTabSz="566674">
              <a:spcBef>
                <a:spcPts val="2900"/>
              </a:spcBef>
              <a:defRPr sz="1940"/>
            </a:pPr>
            <a:r>
              <a:t>For example, some customers may wish to have columns whose items are string types, others may wish to have columns that are integers. </a:t>
            </a:r>
          </a:p>
          <a:p>
            <a:pPr marL="1404366" lvl="2" indent="-517398" defTabSz="566674">
              <a:spcBef>
                <a:spcPts val="2900"/>
              </a:spcBef>
              <a:defRPr sz="1940"/>
            </a:pPr>
            <a:r>
              <a:t>You can get around this by maintaining everything as strings. However, this means that either you or your customer have to provide conversion software to create items of the correct type.</a:t>
            </a:r>
          </a:p>
        </p:txBody>
      </p:sp>
      <p:sp>
        <p:nvSpPr>
          <p:cNvPr id="199" name="Adding fields to extend the database"/>
          <p:cNvSpPr txBox="1">
            <a:spLocks noGrp="1"/>
          </p:cNvSpPr>
          <p:nvPr>
            <p:ph type="title"/>
          </p:nvPr>
        </p:nvSpPr>
        <p:spPr>
          <a:prstGeom prst="rect">
            <a:avLst/>
          </a:prstGeom>
        </p:spPr>
        <p:txBody>
          <a:bodyPr/>
          <a:lstStyle/>
          <a:p>
            <a:r>
              <a:t>Adding fields to extend the database</a:t>
            </a:r>
          </a:p>
        </p:txBody>
      </p:sp>
      <p:sp>
        <p:nvSpPr>
          <p:cNvPr id="20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n alternative approach to database extensibility is to allow customers to add any number of additional fields and to define the names, types and values of these fields.…"/>
          <p:cNvSpPr txBox="1">
            <a:spLocks noGrp="1"/>
          </p:cNvSpPr>
          <p:nvPr>
            <p:ph type="body" idx="1"/>
          </p:nvPr>
        </p:nvSpPr>
        <p:spPr>
          <a:prstGeom prst="rect">
            <a:avLst/>
          </a:prstGeom>
        </p:spPr>
        <p:txBody>
          <a:bodyPr/>
          <a:lstStyle/>
          <a:p>
            <a:r>
              <a:t>An alternative approach to database extensibility is to allow customers to add any number of additional fields and to define the names, types and values of these fields.  </a:t>
            </a:r>
          </a:p>
          <a:p>
            <a:r>
              <a:t>The names and types of these values are held in a separate table, accessed using the tenant identifier. </a:t>
            </a:r>
          </a:p>
          <a:p>
            <a:r>
              <a:t>Unfortunately, using tables in this way adds complexity to the database management software. </a:t>
            </a:r>
          </a:p>
          <a:p>
            <a:pPr lvl="1"/>
            <a:r>
              <a:t>Extra tables must be managed and information from them integrated into the database.   </a:t>
            </a:r>
          </a:p>
        </p:txBody>
      </p:sp>
      <p:sp>
        <p:nvSpPr>
          <p:cNvPr id="203" name="Extending a database using tables"/>
          <p:cNvSpPr txBox="1">
            <a:spLocks noGrp="1"/>
          </p:cNvSpPr>
          <p:nvPr>
            <p:ph type="title"/>
          </p:nvPr>
        </p:nvSpPr>
        <p:spPr>
          <a:prstGeom prst="rect">
            <a:avLst/>
          </a:prstGeom>
        </p:spPr>
        <p:txBody>
          <a:bodyPr/>
          <a:lstStyle/>
          <a:p>
            <a:r>
              <a:t>Extending a database using tables</a:t>
            </a:r>
          </a:p>
        </p:txBody>
      </p:sp>
      <p:sp>
        <p:nvSpPr>
          <p:cNvPr id="2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igure 5.13 Database extensibility using tables"/>
          <p:cNvSpPr txBox="1">
            <a:spLocks noGrp="1"/>
          </p:cNvSpPr>
          <p:nvPr>
            <p:ph type="title"/>
          </p:nvPr>
        </p:nvSpPr>
        <p:spPr>
          <a:prstGeom prst="rect">
            <a:avLst/>
          </a:prstGeom>
        </p:spPr>
        <p:txBody>
          <a:bodyPr/>
          <a:lstStyle/>
          <a:p>
            <a:r>
              <a:t>Figure 5.13 Database extensibility using tables</a:t>
            </a:r>
          </a:p>
        </p:txBody>
      </p:sp>
      <p:sp>
        <p:nvSpPr>
          <p:cNvPr id="2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5" name="Picture 4">
            <a:extLst>
              <a:ext uri="{FF2B5EF4-FFF2-40B4-BE49-F238E27FC236}">
                <a16:creationId xmlns:a16="http://schemas.microsoft.com/office/drawing/2014/main" id="{3AE9AAC6-5F78-7741-A618-FA89E80DBF79}"/>
              </a:ext>
            </a:extLst>
          </p:cNvPr>
          <p:cNvPicPr>
            <a:picLocks noChangeAspect="1"/>
          </p:cNvPicPr>
          <p:nvPr/>
        </p:nvPicPr>
        <p:blipFill rotWithShape="1">
          <a:blip r:embed="rId2">
            <a:extLst>
              <a:ext uri="{28A0092B-C50C-407E-A947-70E740481C1C}">
                <a14:useLocalDpi xmlns:a14="http://schemas.microsoft.com/office/drawing/2010/main" val="0"/>
              </a:ext>
            </a:extLst>
          </a:blip>
          <a:srcRect t="8757" b="19633"/>
          <a:stretch/>
        </p:blipFill>
        <p:spPr>
          <a:xfrm>
            <a:off x="2533339" y="682179"/>
            <a:ext cx="9114018" cy="8860737"/>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Information from all customers is stored in the same database in a multii-multi-tenant system so a software bug or an attack could lead to the data of some or all customers being exposed to others.…"/>
          <p:cNvSpPr txBox="1">
            <a:spLocks noGrp="1"/>
          </p:cNvSpPr>
          <p:nvPr>
            <p:ph type="body" idx="1"/>
          </p:nvPr>
        </p:nvSpPr>
        <p:spPr>
          <a:prstGeom prst="rect">
            <a:avLst/>
          </a:prstGeom>
        </p:spPr>
        <p:txBody>
          <a:bodyPr/>
          <a:lstStyle/>
          <a:p>
            <a:r>
              <a:t>Information from all customers is stored in the same database in a multii-multi-tenant system so a software bug or an attack could lead to the data of some or all customers being exposed to others. </a:t>
            </a:r>
          </a:p>
          <a:p>
            <a:r>
              <a:t>Key security issues are multilevel access control and encryption.</a:t>
            </a:r>
          </a:p>
          <a:p>
            <a:pPr lvl="1"/>
            <a:r>
              <a:t>Multilevel access control means that access to data must be controlled at both the organizational level and the individual level.  </a:t>
            </a:r>
          </a:p>
          <a:p>
            <a:pPr lvl="1"/>
            <a:r>
              <a:t>You need to have organizational level access control to ensure that any database operations only act on that organization’s data. The individual user accessing the data should also have their own access permissions. </a:t>
            </a:r>
          </a:p>
          <a:p>
            <a:r>
              <a:t>Encryption of data in a multitenant database reassures corporate users that their data cannot be viewed by people from other companies if some kind of system failure occurs. </a:t>
            </a:r>
          </a:p>
        </p:txBody>
      </p:sp>
      <p:sp>
        <p:nvSpPr>
          <p:cNvPr id="211" name="Database security"/>
          <p:cNvSpPr txBox="1">
            <a:spLocks noGrp="1"/>
          </p:cNvSpPr>
          <p:nvPr>
            <p:ph type="title"/>
          </p:nvPr>
        </p:nvSpPr>
        <p:spPr>
          <a:prstGeom prst="rect">
            <a:avLst/>
          </a:prstGeom>
        </p:spPr>
        <p:txBody>
          <a:bodyPr/>
          <a:lstStyle/>
          <a:p>
            <a:r>
              <a:t>Database security</a:t>
            </a:r>
          </a:p>
        </p:txBody>
      </p:sp>
      <p:sp>
        <p:nvSpPr>
          <p:cNvPr id="2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Multi-instance systems are SaaS systems where each customer has its own system that is adapted to its needs, including its own database and security controls.…"/>
          <p:cNvSpPr txBox="1">
            <a:spLocks noGrp="1"/>
          </p:cNvSpPr>
          <p:nvPr>
            <p:ph type="body" idx="1"/>
          </p:nvPr>
        </p:nvSpPr>
        <p:spPr>
          <a:prstGeom prst="rect">
            <a:avLst/>
          </a:prstGeom>
        </p:spPr>
        <p:txBody>
          <a:bodyPr/>
          <a:lstStyle/>
          <a:p>
            <a:pPr marL="221080" indent="-221080" defTabSz="525779">
              <a:spcBef>
                <a:spcPts val="2700"/>
              </a:spcBef>
              <a:defRPr sz="2520"/>
            </a:pPr>
            <a:r>
              <a:t>Multi-instance systems are SaaS systems where each customer has its own system that is adapted to its needs, including its own database and security controls. </a:t>
            </a:r>
          </a:p>
          <a:p>
            <a:pPr marL="221080" indent="-221080" defTabSz="525779">
              <a:spcBef>
                <a:spcPts val="2700"/>
              </a:spcBef>
              <a:defRPr sz="2520"/>
            </a:pPr>
            <a:r>
              <a:t>Multi-instance, cloud-based systems are conceptually simpler than multi-tenant systems and avoid security concerns such as data leakage from one organization to another.  </a:t>
            </a:r>
          </a:p>
          <a:p>
            <a:pPr marL="221080" indent="-221080" defTabSz="525779">
              <a:spcBef>
                <a:spcPts val="2700"/>
              </a:spcBef>
              <a:defRPr sz="2520"/>
            </a:pPr>
            <a:r>
              <a:t>There are two types of multi-instance system:</a:t>
            </a:r>
          </a:p>
          <a:p>
            <a:pPr marL="822959" lvl="1" indent="-411479" defTabSz="525779">
              <a:spcBef>
                <a:spcPts val="2700"/>
              </a:spcBef>
              <a:defRPr sz="2159"/>
            </a:pPr>
            <a:r>
              <a:t>VM-based multi-instance systems are multi-instance systems where the software instance and database for each customer runs in its own virtual machine. All users from the same customer may access the shared system database.</a:t>
            </a:r>
          </a:p>
          <a:p>
            <a:pPr marL="822959" lvl="1" indent="-411479" defTabSz="525779">
              <a:spcBef>
                <a:spcPts val="2700"/>
              </a:spcBef>
              <a:defRPr sz="2159"/>
            </a:pPr>
            <a:r>
              <a:t>Container-based multi-instance systems* These are multi-instance systems where each user has an isolated version of the software and database running in a set of containers. </a:t>
            </a:r>
          </a:p>
          <a:p>
            <a:pPr marL="822959" lvl="1" indent="-411479" defTabSz="525779">
              <a:spcBef>
                <a:spcPts val="2700"/>
              </a:spcBef>
              <a:defRPr sz="2159"/>
            </a:pPr>
            <a:r>
              <a:t>This approach is suited to products in which users mostly work independently, with relatively little data sharing. Therefore, it is best used for software that serves individuals rather than business customers or for business products that are not data-intensive. </a:t>
            </a:r>
          </a:p>
        </p:txBody>
      </p:sp>
      <p:sp>
        <p:nvSpPr>
          <p:cNvPr id="215" name="Multi-instance databases"/>
          <p:cNvSpPr txBox="1">
            <a:spLocks noGrp="1"/>
          </p:cNvSpPr>
          <p:nvPr>
            <p:ph type="title"/>
          </p:nvPr>
        </p:nvSpPr>
        <p:spPr>
          <a:prstGeom prst="rect">
            <a:avLst/>
          </a:prstGeom>
        </p:spPr>
        <p:txBody>
          <a:bodyPr/>
          <a:lstStyle/>
          <a:p>
            <a:r>
              <a:t>Multi-instance databases</a:t>
            </a:r>
          </a:p>
        </p:txBody>
      </p:sp>
      <p:sp>
        <p:nvSpPr>
          <p:cNvPr id="2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caleability reflects the ability of your software to cope with  increasing numbers of users.…"/>
          <p:cNvSpPr txBox="1">
            <a:spLocks noGrp="1"/>
          </p:cNvSpPr>
          <p:nvPr>
            <p:ph type="body" idx="1"/>
          </p:nvPr>
        </p:nvSpPr>
        <p:spPr>
          <a:prstGeom prst="rect">
            <a:avLst/>
          </a:prstGeom>
        </p:spPr>
        <p:txBody>
          <a:bodyPr/>
          <a:lstStyle/>
          <a:p>
            <a:r>
              <a:t>Scaleability reflects the ability of your software to cope with  increasing numbers of users. </a:t>
            </a:r>
          </a:p>
          <a:p>
            <a:pPr lvl="1"/>
            <a:r>
              <a:t>As the load on your software increases, your software automatically adapts so that the system performance and response time is maintained. </a:t>
            </a:r>
          </a:p>
          <a:p>
            <a:r>
              <a:t>Elasticity is related to scaleability but also allows for scaling-down as well as scaling-up. </a:t>
            </a:r>
          </a:p>
          <a:p>
            <a:pPr lvl="1"/>
            <a:r>
              <a:t>That is, you can monitor the demand on your application and add or remove servers dynamically as the number of users change. </a:t>
            </a:r>
          </a:p>
          <a:p>
            <a:r>
              <a:t>Resilience means that you can design your software architecture to tolerate server failures. </a:t>
            </a:r>
          </a:p>
          <a:p>
            <a:pPr lvl="1"/>
            <a:r>
              <a:t>You can make several copies of your software concurrently available. If one of these fails, the others continue to provide a service.</a:t>
            </a:r>
          </a:p>
        </p:txBody>
      </p:sp>
      <p:sp>
        <p:nvSpPr>
          <p:cNvPr id="75" name="Scaleability, elasticity and resilience"/>
          <p:cNvSpPr txBox="1">
            <a:spLocks noGrp="1"/>
          </p:cNvSpPr>
          <p:nvPr>
            <p:ph type="title"/>
          </p:nvPr>
        </p:nvSpPr>
        <p:spPr>
          <a:prstGeom prst="rect">
            <a:avLst/>
          </a:prstGeom>
        </p:spPr>
        <p:txBody>
          <a:bodyPr/>
          <a:lstStyle/>
          <a:p>
            <a:r>
              <a:t>Scaleability, elasticity and resilience</a:t>
            </a:r>
          </a:p>
        </p:txBody>
      </p:sp>
      <p:sp>
        <p:nvSpPr>
          <p:cNvPr id="76"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lexibility  Each instance of the software can be tailored and adapted to a customer’s needs. Customers may use completely different database schemas and it is straightforward to transfer data from a customer database to the product database.…"/>
          <p:cNvSpPr txBox="1">
            <a:spLocks noGrp="1"/>
          </p:cNvSpPr>
          <p:nvPr>
            <p:ph type="body" idx="1"/>
          </p:nvPr>
        </p:nvSpPr>
        <p:spPr>
          <a:prstGeom prst="rect">
            <a:avLst/>
          </a:prstGeom>
        </p:spPr>
        <p:txBody>
          <a:bodyPr/>
          <a:lstStyle/>
          <a:p>
            <a:pPr defTabSz="572516">
              <a:spcBef>
                <a:spcPts val="2900"/>
              </a:spcBef>
              <a:defRPr sz="2352"/>
            </a:pPr>
            <a:r>
              <a:rPr i="1"/>
              <a:t>Flexibility</a:t>
            </a:r>
            <a:r>
              <a:t> </a:t>
            </a:r>
            <a:br/>
            <a:r>
              <a:t>Each instance of the software can be tailored and adapted to a customer’s needs. Customers may use completely different database schemas and it is straightforward to transfer data from a customer database to the product database.</a:t>
            </a:r>
          </a:p>
          <a:p>
            <a:pPr defTabSz="572516">
              <a:spcBef>
                <a:spcPts val="2900"/>
              </a:spcBef>
              <a:defRPr sz="2352"/>
            </a:pPr>
            <a:r>
              <a:rPr i="1"/>
              <a:t>Security</a:t>
            </a:r>
            <a:r>
              <a:t> </a:t>
            </a:r>
            <a:br/>
            <a:r>
              <a:t>Each customer has their own database so there is no possibility of data leakage from one customer to another.</a:t>
            </a:r>
          </a:p>
          <a:p>
            <a:pPr defTabSz="572516">
              <a:spcBef>
                <a:spcPts val="2900"/>
              </a:spcBef>
              <a:defRPr sz="2352"/>
            </a:pPr>
            <a:r>
              <a:rPr i="1"/>
              <a:t>Scaleability</a:t>
            </a:r>
            <a:br/>
            <a:r>
              <a:t>Instances of the system can be scaled according to the needs of individual customers. For example, some customers may require more powerful servers than others.</a:t>
            </a:r>
          </a:p>
          <a:p>
            <a:pPr defTabSz="572516">
              <a:spcBef>
                <a:spcPts val="2900"/>
              </a:spcBef>
              <a:defRPr sz="2352"/>
            </a:pPr>
            <a:r>
              <a:rPr i="1"/>
              <a:t>Resilience</a:t>
            </a:r>
            <a:br/>
            <a:r>
              <a:t>If a software failure occurs, this will probably only affect a single customers. Other customers can continue working as normal.</a:t>
            </a:r>
          </a:p>
        </p:txBody>
      </p:sp>
      <p:sp>
        <p:nvSpPr>
          <p:cNvPr id="219" name="Figure 5.7 Advantages of multi-instance databases"/>
          <p:cNvSpPr txBox="1">
            <a:spLocks noGrp="1"/>
          </p:cNvSpPr>
          <p:nvPr>
            <p:ph type="title"/>
          </p:nvPr>
        </p:nvSpPr>
        <p:spPr>
          <a:prstGeom prst="rect">
            <a:avLst/>
          </a:prstGeom>
        </p:spPr>
        <p:txBody>
          <a:bodyPr/>
          <a:lstStyle/>
          <a:p>
            <a:r>
              <a:t>Figure 5.7 Advantages of multi-instance databases</a:t>
            </a:r>
          </a:p>
        </p:txBody>
      </p:sp>
      <p:sp>
        <p:nvSpPr>
          <p:cNvPr id="2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st   It is more expensive to use multi-instance systems because of the costs of renting many VMs in the cloud and the costs of managing multiple systems. Because of the slow startup time, VMs may have to be rented and kept running continuously, even if there is very little demand for the service.…"/>
          <p:cNvSpPr txBox="1">
            <a:spLocks noGrp="1"/>
          </p:cNvSpPr>
          <p:nvPr>
            <p:ph type="body" idx="1"/>
          </p:nvPr>
        </p:nvSpPr>
        <p:spPr>
          <a:prstGeom prst="rect">
            <a:avLst/>
          </a:prstGeom>
        </p:spPr>
        <p:txBody>
          <a:bodyPr/>
          <a:lstStyle/>
          <a:p>
            <a:r>
              <a:rPr i="1"/>
              <a:t>Cost</a:t>
            </a:r>
            <a:r>
              <a:t>  </a:t>
            </a:r>
            <a:br/>
            <a:r>
              <a:t>It is more expensive to use multi-instance systems because of the costs of renting many VMs in the cloud and the costs of managing multiple systems. Because of the slow startup time, VMs may have to be rented and kept running continuously, even if there is very little demand for the service.</a:t>
            </a:r>
          </a:p>
          <a:p>
            <a:r>
              <a:rPr i="1"/>
              <a:t>Update management </a:t>
            </a:r>
            <a:br/>
            <a:r>
              <a:t>It is more complex to manage updates to the software because many instances have to be updated. This is particularly problematic where individual instances have been tailored to the needs of specific customers.</a:t>
            </a:r>
          </a:p>
        </p:txBody>
      </p:sp>
      <p:sp>
        <p:nvSpPr>
          <p:cNvPr id="223" name="Table 5.7 Disadvantages of multi-instance databases"/>
          <p:cNvSpPr txBox="1">
            <a:spLocks noGrp="1"/>
          </p:cNvSpPr>
          <p:nvPr>
            <p:ph type="title"/>
          </p:nvPr>
        </p:nvSpPr>
        <p:spPr>
          <a:prstGeom prst="rect">
            <a:avLst/>
          </a:prstGeom>
        </p:spPr>
        <p:txBody>
          <a:bodyPr/>
          <a:lstStyle/>
          <a:p>
            <a:r>
              <a:t>Table 5.7 Disadvantages of multi-instance databases</a:t>
            </a:r>
          </a:p>
        </p:txBody>
      </p:sp>
      <p:sp>
        <p:nvSpPr>
          <p:cNvPr id="2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igure 5.14 Architectural decisions for cloud software engineering"/>
          <p:cNvSpPr txBox="1">
            <a:spLocks noGrp="1"/>
          </p:cNvSpPr>
          <p:nvPr>
            <p:ph type="title"/>
          </p:nvPr>
        </p:nvSpPr>
        <p:spPr>
          <a:prstGeom prst="rect">
            <a:avLst/>
          </a:prstGeom>
        </p:spPr>
        <p:txBody>
          <a:bodyPr/>
          <a:lstStyle/>
          <a:p>
            <a:r>
              <a:t>Figure 5.14 Architectural decisions for cloud software engineering</a:t>
            </a:r>
          </a:p>
        </p:txBody>
      </p:sp>
      <p:sp>
        <p:nvSpPr>
          <p:cNvPr id="2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pic>
        <p:nvPicPr>
          <p:cNvPr id="5" name="Picture 4">
            <a:extLst>
              <a:ext uri="{FF2B5EF4-FFF2-40B4-BE49-F238E27FC236}">
                <a16:creationId xmlns:a16="http://schemas.microsoft.com/office/drawing/2014/main" id="{6AED57E8-3D7F-8C47-ACB9-FA753119EAC2}"/>
              </a:ext>
            </a:extLst>
          </p:cNvPr>
          <p:cNvPicPr>
            <a:picLocks noChangeAspect="1"/>
          </p:cNvPicPr>
          <p:nvPr/>
        </p:nvPicPr>
        <p:blipFill rotWithShape="1">
          <a:blip r:embed="rId2">
            <a:extLst>
              <a:ext uri="{28A0092B-C50C-407E-A947-70E740481C1C}">
                <a14:useLocalDpi xmlns:a14="http://schemas.microsoft.com/office/drawing/2010/main" val="0"/>
              </a:ext>
            </a:extLst>
          </a:blip>
          <a:srcRect t="8757" b="57519"/>
          <a:stretch/>
        </p:blipFill>
        <p:spPr>
          <a:xfrm>
            <a:off x="38353" y="1680600"/>
            <a:ext cx="13961463" cy="6392400"/>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arget customers Do customers require different database schemas and database personalization? Do customers have security concerns about database sharing? If so, use a multi-instance database.…"/>
          <p:cNvSpPr txBox="1">
            <a:spLocks noGrp="1"/>
          </p:cNvSpPr>
          <p:nvPr>
            <p:ph type="body" idx="1"/>
          </p:nvPr>
        </p:nvSpPr>
        <p:spPr>
          <a:prstGeom prst="rect">
            <a:avLst/>
          </a:prstGeom>
        </p:spPr>
        <p:txBody>
          <a:bodyPr/>
          <a:lstStyle/>
          <a:p>
            <a:pPr defTabSz="484886">
              <a:spcBef>
                <a:spcPts val="2400"/>
              </a:spcBef>
              <a:defRPr sz="1992"/>
            </a:pPr>
            <a:r>
              <a:rPr i="1"/>
              <a:t>Target customers</a:t>
            </a:r>
            <a:br/>
            <a:r>
              <a:t>Do customers require different database schemas and database personalization? Do customers have security concerns about database sharing? If so, use a multi-instance database. </a:t>
            </a:r>
          </a:p>
          <a:p>
            <a:pPr defTabSz="484886">
              <a:spcBef>
                <a:spcPts val="2400"/>
              </a:spcBef>
              <a:defRPr sz="1992"/>
            </a:pPr>
            <a:r>
              <a:rPr i="1"/>
              <a:t>Transaction requirements</a:t>
            </a:r>
            <a:br/>
            <a:r>
              <a:t>Is it critical that your products support ACID transactions where the data is guaranteed to be consistent at all times? If so, use a multi-tenant database or a VM-based multi-instance database.</a:t>
            </a:r>
          </a:p>
          <a:p>
            <a:pPr defTabSz="484886">
              <a:spcBef>
                <a:spcPts val="2400"/>
              </a:spcBef>
              <a:defRPr sz="1992"/>
            </a:pPr>
            <a:r>
              <a:rPr i="1"/>
              <a:t>Database size and connectivity</a:t>
            </a:r>
            <a:br/>
            <a:r>
              <a:t>How large is the typical database used by customers? How many relationships are there between database items? A multi-tenant model is usually best for very large databases as you can focus effort on optimizing performance.</a:t>
            </a:r>
          </a:p>
          <a:p>
            <a:pPr defTabSz="484886">
              <a:spcBef>
                <a:spcPts val="2400"/>
              </a:spcBef>
              <a:defRPr sz="1992"/>
            </a:pPr>
            <a:r>
              <a:rPr i="1"/>
              <a:t>Database interoperability</a:t>
            </a:r>
            <a:br/>
            <a:r>
              <a:t>Will customers wish to transfer information from existing databases? What are the differences in schemas between these and a possible multitenant database? What software support will they expect to do the data transfer? If customers have many different schemas, a multi-instance database should be used.</a:t>
            </a:r>
          </a:p>
          <a:p>
            <a:pPr defTabSz="484886">
              <a:spcBef>
                <a:spcPts val="2400"/>
              </a:spcBef>
              <a:defRPr sz="1992"/>
            </a:pPr>
            <a:r>
              <a:rPr i="1"/>
              <a:t>System structure</a:t>
            </a:r>
            <a:br/>
            <a:r>
              <a:t>Are you using a service-oriented architecture for your system? Can customer databases be split into a set of individual service databases? If so, use containerized, multi-instance databases.</a:t>
            </a:r>
          </a:p>
        </p:txBody>
      </p:sp>
      <p:sp>
        <p:nvSpPr>
          <p:cNvPr id="231" name="Table 5.8 Questions to ask when choosing a database organization"/>
          <p:cNvSpPr txBox="1">
            <a:spLocks noGrp="1"/>
          </p:cNvSpPr>
          <p:nvPr>
            <p:ph type="title"/>
          </p:nvPr>
        </p:nvSpPr>
        <p:spPr>
          <a:prstGeom prst="rect">
            <a:avLst/>
          </a:prstGeom>
        </p:spPr>
        <p:txBody>
          <a:bodyPr/>
          <a:lstStyle/>
          <a:p>
            <a:r>
              <a:t>Table 5.8 Questions to ask when choosing a database organization</a:t>
            </a:r>
          </a:p>
        </p:txBody>
      </p:sp>
      <p:sp>
        <p:nvSpPr>
          <p:cNvPr id="2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he scaleability of a system reflects its ability to adapt automatically to changes in the load on that system.…"/>
          <p:cNvSpPr txBox="1">
            <a:spLocks noGrp="1"/>
          </p:cNvSpPr>
          <p:nvPr>
            <p:ph type="body" idx="1"/>
          </p:nvPr>
        </p:nvSpPr>
        <p:spPr>
          <a:prstGeom prst="rect">
            <a:avLst/>
          </a:prstGeom>
        </p:spPr>
        <p:txBody>
          <a:bodyPr/>
          <a:lstStyle/>
          <a:p>
            <a:r>
              <a:t>The scaleability of a system reflects its ability to adapt automatically to changes in the load on that system. </a:t>
            </a:r>
          </a:p>
          <a:p>
            <a:r>
              <a:t>The resilience of a system reflects its ability to continue to deliver critical services in the event of system failure or malicious system use. </a:t>
            </a:r>
          </a:p>
          <a:p>
            <a:r>
              <a:t>You achieve scaleability in a system by making it possible to add new virtual servers (scaling-out) or increase the power of a system server (scaling-up) in response to increasing load. </a:t>
            </a:r>
          </a:p>
          <a:p>
            <a:pPr lvl="1"/>
            <a:r>
              <a:t>In cloud-based systems, scaling-out rather than scaling-up is the normal approach used. Your software has to be organized so that individual software components can be replicated and run in parallel. </a:t>
            </a:r>
          </a:p>
          <a:p>
            <a:r>
              <a:t>To achieve resilience, you need to be able to restart your software quickly after a hardware or software failure.</a:t>
            </a:r>
          </a:p>
        </p:txBody>
      </p:sp>
      <p:sp>
        <p:nvSpPr>
          <p:cNvPr id="235" name="Scalability and resilience"/>
          <p:cNvSpPr txBox="1">
            <a:spLocks noGrp="1"/>
          </p:cNvSpPr>
          <p:nvPr>
            <p:ph type="title"/>
          </p:nvPr>
        </p:nvSpPr>
        <p:spPr>
          <a:prstGeom prst="rect">
            <a:avLst/>
          </a:prstGeom>
        </p:spPr>
        <p:txBody>
          <a:bodyPr/>
          <a:lstStyle/>
          <a:p>
            <a:r>
              <a:t>Scalability and resilience</a:t>
            </a:r>
          </a:p>
        </p:txBody>
      </p:sp>
      <p:sp>
        <p:nvSpPr>
          <p:cNvPr id="2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Figure 5.15 Using a standby system to provide resilience"/>
          <p:cNvSpPr txBox="1">
            <a:spLocks noGrp="1"/>
          </p:cNvSpPr>
          <p:nvPr>
            <p:ph type="title"/>
          </p:nvPr>
        </p:nvSpPr>
        <p:spPr>
          <a:prstGeom prst="rect">
            <a:avLst/>
          </a:prstGeom>
        </p:spPr>
        <p:txBody>
          <a:bodyPr/>
          <a:lstStyle/>
          <a:p>
            <a:r>
              <a:t>Figure 5.15 Using a standby system to provide resilience</a:t>
            </a:r>
          </a:p>
        </p:txBody>
      </p:sp>
      <p:sp>
        <p:nvSpPr>
          <p:cNvPr id="2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pic>
        <p:nvPicPr>
          <p:cNvPr id="5" name="Picture 4">
            <a:extLst>
              <a:ext uri="{FF2B5EF4-FFF2-40B4-BE49-F238E27FC236}">
                <a16:creationId xmlns:a16="http://schemas.microsoft.com/office/drawing/2014/main" id="{6915D04D-BD0E-574F-B21C-90116C55D513}"/>
              </a:ext>
            </a:extLst>
          </p:cNvPr>
          <p:cNvPicPr>
            <a:picLocks noChangeAspect="1"/>
          </p:cNvPicPr>
          <p:nvPr/>
        </p:nvPicPr>
        <p:blipFill rotWithShape="1">
          <a:blip r:embed="rId2">
            <a:extLst>
              <a:ext uri="{28A0092B-C50C-407E-A947-70E740481C1C}">
                <a14:useLocalDpi xmlns:a14="http://schemas.microsoft.com/office/drawing/2010/main" val="0"/>
              </a:ext>
            </a:extLst>
          </a:blip>
          <a:srcRect l="13794" t="12043" r="15743" b="54671"/>
          <a:stretch/>
        </p:blipFill>
        <p:spPr>
          <a:xfrm>
            <a:off x="952500" y="1499016"/>
            <a:ext cx="11099800" cy="7118860"/>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silience relies on redundancy:…"/>
          <p:cNvSpPr txBox="1">
            <a:spLocks noGrp="1"/>
          </p:cNvSpPr>
          <p:nvPr>
            <p:ph type="body" idx="1"/>
          </p:nvPr>
        </p:nvSpPr>
        <p:spPr>
          <a:prstGeom prst="rect">
            <a:avLst/>
          </a:prstGeom>
        </p:spPr>
        <p:txBody>
          <a:bodyPr/>
          <a:lstStyle/>
          <a:p>
            <a:r>
              <a:t>Resilience relies on redundancy:</a:t>
            </a:r>
          </a:p>
          <a:p>
            <a:pPr lvl="1"/>
            <a:r>
              <a:t>Replicas of the software and data are maintained in different locations.</a:t>
            </a:r>
          </a:p>
          <a:p>
            <a:pPr lvl="1"/>
            <a:r>
              <a:t>Database updates are mirrored so that the standby database is a working copy of the operational database.</a:t>
            </a:r>
          </a:p>
          <a:p>
            <a:pPr lvl="1"/>
            <a:r>
              <a:t>A system monitor continually checks the system status. It can switch to the standby system automatically if the operational system fails.</a:t>
            </a:r>
          </a:p>
          <a:p>
            <a:r>
              <a:t>You should use redundant virtual servers that are not hosted on the same physical computer and locate servers in different locations.</a:t>
            </a:r>
          </a:p>
          <a:p>
            <a:pPr lvl="1"/>
            <a:r>
              <a:t>Ideally, these servers should be located in different data centers. </a:t>
            </a:r>
          </a:p>
          <a:p>
            <a:pPr lvl="1"/>
            <a:r>
              <a:t>If a physical server fails or if there is a wider data center failure, then operation can be switched automatically to the software copies elsewhere. </a:t>
            </a:r>
          </a:p>
        </p:txBody>
      </p:sp>
      <p:sp>
        <p:nvSpPr>
          <p:cNvPr id="243" name="Resilience"/>
          <p:cNvSpPr txBox="1">
            <a:spLocks noGrp="1"/>
          </p:cNvSpPr>
          <p:nvPr>
            <p:ph type="title"/>
          </p:nvPr>
        </p:nvSpPr>
        <p:spPr>
          <a:prstGeom prst="rect">
            <a:avLst/>
          </a:prstGeom>
        </p:spPr>
        <p:txBody>
          <a:bodyPr/>
          <a:lstStyle/>
          <a:p>
            <a:r>
              <a:t>Resilience</a:t>
            </a:r>
          </a:p>
        </p:txBody>
      </p:sp>
      <p:sp>
        <p:nvSpPr>
          <p:cNvPr id="2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n object-oriented approach to software engineering has been that been extensively used for the development of client-server systems built around a shared database.…"/>
          <p:cNvSpPr txBox="1">
            <a:spLocks noGrp="1"/>
          </p:cNvSpPr>
          <p:nvPr>
            <p:ph type="body" idx="1"/>
          </p:nvPr>
        </p:nvSpPr>
        <p:spPr>
          <a:prstGeom prst="rect">
            <a:avLst/>
          </a:prstGeom>
        </p:spPr>
        <p:txBody>
          <a:bodyPr/>
          <a:lstStyle/>
          <a:p>
            <a:pPr marL="243188" indent="-243188" defTabSz="578358">
              <a:spcBef>
                <a:spcPts val="2900"/>
              </a:spcBef>
              <a:defRPr sz="2772"/>
            </a:pPr>
            <a:r>
              <a:t>An object-oriented approach to software engineering has been that been extensively used for the development of client-server systems built around a shared database. </a:t>
            </a:r>
          </a:p>
          <a:p>
            <a:pPr marL="243188" indent="-243188" defTabSz="578358">
              <a:spcBef>
                <a:spcPts val="2900"/>
              </a:spcBef>
              <a:defRPr sz="2772"/>
            </a:pPr>
            <a:r>
              <a:t>The system itself is, logically, a monolithic system with distribution across multiple servers running large software components. The traditional multi-tier client server architecture is based on this distributed system model. </a:t>
            </a:r>
          </a:p>
          <a:p>
            <a:pPr marL="243188" indent="-243188" defTabSz="578358">
              <a:spcBef>
                <a:spcPts val="2900"/>
              </a:spcBef>
              <a:defRPr sz="2772"/>
            </a:pPr>
            <a:r>
              <a:t>The alternative to a monolithic approach to software organization is a service-oriented approach where the system is decomposed into fine-grain, stateless  services. </a:t>
            </a:r>
          </a:p>
          <a:p>
            <a:pPr marL="905255" lvl="1" indent="-452627" defTabSz="578358">
              <a:spcBef>
                <a:spcPts val="2900"/>
              </a:spcBef>
              <a:defRPr sz="2376"/>
            </a:pPr>
            <a:r>
              <a:t>Because it is stateless, each service is independent and can be replicated, distributed and migrated from one server to another. </a:t>
            </a:r>
          </a:p>
          <a:p>
            <a:pPr marL="905255" lvl="1" indent="-452627" defTabSz="578358">
              <a:spcBef>
                <a:spcPts val="2900"/>
              </a:spcBef>
              <a:defRPr sz="2376"/>
            </a:pPr>
            <a:r>
              <a:t>The service-oriented approach is particularly suitable for cloud-based software, with services deployed in containers.  </a:t>
            </a:r>
          </a:p>
        </p:txBody>
      </p:sp>
      <p:sp>
        <p:nvSpPr>
          <p:cNvPr id="247" name="System structure"/>
          <p:cNvSpPr txBox="1">
            <a:spLocks noGrp="1"/>
          </p:cNvSpPr>
          <p:nvPr>
            <p:ph type="title"/>
          </p:nvPr>
        </p:nvSpPr>
        <p:spPr>
          <a:prstGeom prst="rect">
            <a:avLst/>
          </a:prstGeom>
        </p:spPr>
        <p:txBody>
          <a:bodyPr/>
          <a:lstStyle/>
          <a:p>
            <a:r>
              <a:t>System structure</a:t>
            </a:r>
          </a:p>
        </p:txBody>
      </p:sp>
      <p:sp>
        <p:nvSpPr>
          <p:cNvPr id="2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loud platforms include general-purpose clouds such as Amazon Web Services or lesser known platforms oriented around a specific application, such as the SAP Cloud Platform. There are also smaller national providers that provide more limited services but who may be more willing to adapt their services to the needs of different customers.…"/>
          <p:cNvSpPr txBox="1">
            <a:spLocks noGrp="1"/>
          </p:cNvSpPr>
          <p:nvPr>
            <p:ph type="body" idx="1"/>
          </p:nvPr>
        </p:nvSpPr>
        <p:spPr>
          <a:prstGeom prst="rect">
            <a:avLst/>
          </a:prstGeom>
        </p:spPr>
        <p:txBody>
          <a:bodyPr/>
          <a:lstStyle/>
          <a:p>
            <a:r>
              <a:t>Cloud platforms include general-purpose clouds such as Amazon Web Services or lesser known platforms oriented around a specific application, such as the SAP Cloud Platform. There are also smaller national providers that provide more limited services but who may be more willing to adapt their services to the needs of different customers. </a:t>
            </a:r>
          </a:p>
          <a:p>
            <a:r>
              <a:t>There is no ‘best’ platform and you should choose a cloud provider based on your background and experience, the type of product that you are developing and the expectations of your customers. </a:t>
            </a:r>
          </a:p>
          <a:p>
            <a:r>
              <a:t>You need to consider both technical issues and business issues when choosing a cloud platform for your product.</a:t>
            </a:r>
          </a:p>
        </p:txBody>
      </p:sp>
      <p:sp>
        <p:nvSpPr>
          <p:cNvPr id="251" name="Cloud platform"/>
          <p:cNvSpPr txBox="1">
            <a:spLocks noGrp="1"/>
          </p:cNvSpPr>
          <p:nvPr>
            <p:ph type="title"/>
          </p:nvPr>
        </p:nvSpPr>
        <p:spPr>
          <a:prstGeom prst="rect">
            <a:avLst/>
          </a:prstGeom>
        </p:spPr>
        <p:txBody>
          <a:bodyPr/>
          <a:lstStyle/>
          <a:p>
            <a:r>
              <a:t>Cloud platform</a:t>
            </a:r>
          </a:p>
        </p:txBody>
      </p:sp>
      <p:sp>
        <p:nvSpPr>
          <p:cNvPr id="2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igure 5.16 Technical issues in cloud platform choice"/>
          <p:cNvSpPr txBox="1">
            <a:spLocks noGrp="1"/>
          </p:cNvSpPr>
          <p:nvPr>
            <p:ph type="title"/>
          </p:nvPr>
        </p:nvSpPr>
        <p:spPr>
          <a:prstGeom prst="rect">
            <a:avLst/>
          </a:prstGeom>
        </p:spPr>
        <p:txBody>
          <a:bodyPr/>
          <a:lstStyle/>
          <a:p>
            <a:r>
              <a:t>Figure 5.16 Technical issues in cloud platform choice</a:t>
            </a:r>
          </a:p>
        </p:txBody>
      </p:sp>
      <p:sp>
        <p:nvSpPr>
          <p:cNvPr id="2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pic>
        <p:nvPicPr>
          <p:cNvPr id="5" name="Picture 4">
            <a:extLst>
              <a:ext uri="{FF2B5EF4-FFF2-40B4-BE49-F238E27FC236}">
                <a16:creationId xmlns:a16="http://schemas.microsoft.com/office/drawing/2014/main" id="{EDE0566E-BC25-5A4A-8456-3BD5EEDD3EB3}"/>
              </a:ext>
            </a:extLst>
          </p:cNvPr>
          <p:cNvPicPr>
            <a:picLocks noChangeAspect="1"/>
          </p:cNvPicPr>
          <p:nvPr/>
        </p:nvPicPr>
        <p:blipFill rotWithShape="1">
          <a:blip r:embed="rId2">
            <a:extLst>
              <a:ext uri="{28A0092B-C50C-407E-A947-70E740481C1C}">
                <a14:useLocalDpi xmlns:a14="http://schemas.microsoft.com/office/drawing/2010/main" val="0"/>
              </a:ext>
            </a:extLst>
          </a:blip>
          <a:srcRect l="14984" t="11824" r="21095" b="52043"/>
          <a:stretch/>
        </p:blipFill>
        <p:spPr>
          <a:xfrm>
            <a:off x="1483030" y="1330790"/>
            <a:ext cx="10313233" cy="791481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st You avoid the initial capital costs of hardware procurement…"/>
          <p:cNvSpPr txBox="1">
            <a:spLocks noGrp="1"/>
          </p:cNvSpPr>
          <p:nvPr>
            <p:ph type="body" idx="1"/>
          </p:nvPr>
        </p:nvSpPr>
        <p:spPr>
          <a:prstGeom prst="rect">
            <a:avLst/>
          </a:prstGeom>
        </p:spPr>
        <p:txBody>
          <a:bodyPr/>
          <a:lstStyle/>
          <a:p>
            <a:r>
              <a:rPr i="1"/>
              <a:t>Cost</a:t>
            </a:r>
            <a:br/>
            <a:r>
              <a:t>You avoid the initial capital costs of hardware procurement</a:t>
            </a:r>
          </a:p>
          <a:p>
            <a:r>
              <a:rPr i="1"/>
              <a:t>Startup time</a:t>
            </a:r>
            <a:br/>
            <a:r>
              <a:t>You don’t have to wait for hardware to be delivered before you can start work. Using the cloud, you can have servers up and running in a few minutes.</a:t>
            </a:r>
          </a:p>
          <a:p>
            <a:r>
              <a:rPr i="1"/>
              <a:t>Server choice </a:t>
            </a:r>
            <a:br/>
            <a:r>
              <a:t>If you find that the servers you are renting are not powerful enough, you can upgrade to more powerful systems. You can add servers for short-term requirements, such as load testing.</a:t>
            </a:r>
          </a:p>
          <a:p>
            <a:r>
              <a:rPr i="1"/>
              <a:t>Distributed development </a:t>
            </a:r>
            <a:br/>
            <a:r>
              <a:t>If you have a distributed development team, working from different locations, all team members have the same development environment and can seamlessly share all information.</a:t>
            </a:r>
          </a:p>
        </p:txBody>
      </p:sp>
      <p:sp>
        <p:nvSpPr>
          <p:cNvPr id="79" name="Table 5.1 Benefits of using the cloud for software development"/>
          <p:cNvSpPr txBox="1">
            <a:spLocks noGrp="1"/>
          </p:cNvSpPr>
          <p:nvPr>
            <p:ph type="title"/>
          </p:nvPr>
        </p:nvSpPr>
        <p:spPr>
          <a:prstGeom prst="rect">
            <a:avLst/>
          </a:prstGeom>
        </p:spPr>
        <p:txBody>
          <a:bodyPr/>
          <a:lstStyle/>
          <a:p>
            <a:r>
              <a:t>Table 5.1 Benefits of using the cloud for software development</a:t>
            </a:r>
          </a:p>
        </p:txBody>
      </p:sp>
      <p:sp>
        <p:nvSpPr>
          <p:cNvPr id="80"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Figure 5.17 Business issues in cloud platform choice"/>
          <p:cNvSpPr txBox="1">
            <a:spLocks noGrp="1"/>
          </p:cNvSpPr>
          <p:nvPr>
            <p:ph type="title"/>
          </p:nvPr>
        </p:nvSpPr>
        <p:spPr>
          <a:prstGeom prst="rect">
            <a:avLst/>
          </a:prstGeom>
        </p:spPr>
        <p:txBody>
          <a:bodyPr/>
          <a:lstStyle/>
          <a:p>
            <a:r>
              <a:t>Figure 5.17 Business issues in cloud platform choice</a:t>
            </a:r>
          </a:p>
        </p:txBody>
      </p:sp>
      <p:sp>
        <p:nvSpPr>
          <p:cNvPr id="2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pic>
        <p:nvPicPr>
          <p:cNvPr id="5" name="Picture 4">
            <a:extLst>
              <a:ext uri="{FF2B5EF4-FFF2-40B4-BE49-F238E27FC236}">
                <a16:creationId xmlns:a16="http://schemas.microsoft.com/office/drawing/2014/main" id="{63FCBE93-9943-774F-8E5D-D89B7D054A53}"/>
              </a:ext>
            </a:extLst>
          </p:cNvPr>
          <p:cNvPicPr>
            <a:picLocks noChangeAspect="1"/>
          </p:cNvPicPr>
          <p:nvPr/>
        </p:nvPicPr>
        <p:blipFill rotWithShape="1">
          <a:blip r:embed="rId2">
            <a:extLst>
              <a:ext uri="{28A0092B-C50C-407E-A947-70E740481C1C}">
                <a14:useLocalDpi xmlns:a14="http://schemas.microsoft.com/office/drawing/2010/main" val="0"/>
              </a:ext>
            </a:extLst>
          </a:blip>
          <a:srcRect l="14388" t="14670" r="22879" b="47226"/>
          <a:stretch/>
        </p:blipFill>
        <p:spPr>
          <a:xfrm>
            <a:off x="1424065" y="1174645"/>
            <a:ext cx="9908498" cy="8170987"/>
          </a:xfrm>
          <a:prstGeom prst="rect">
            <a:avLst/>
          </a:prstGeom>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he cloud is made up of a large number of virtual servers that you can rent for your own use. You and your customers access these servers remotely over the internet and pay for the amount of server time used.…"/>
          <p:cNvSpPr txBox="1">
            <a:spLocks noGrp="1"/>
          </p:cNvSpPr>
          <p:nvPr>
            <p:ph type="body" idx="1"/>
          </p:nvPr>
        </p:nvSpPr>
        <p:spPr>
          <a:prstGeom prst="rect">
            <a:avLst/>
          </a:prstGeom>
        </p:spPr>
        <p:txBody>
          <a:bodyPr>
            <a:normAutofit lnSpcReduction="10000"/>
          </a:bodyPr>
          <a:lstStyle/>
          <a:p>
            <a:pPr marL="225993" indent="-225993" defTabSz="537463">
              <a:spcBef>
                <a:spcPts val="2700"/>
              </a:spcBef>
              <a:defRPr sz="2576"/>
            </a:pPr>
            <a:r>
              <a:t>The cloud is made up of a large number of virtual servers that you can rent for your own use. You and your customers access these servers remotely over the internet and pay for the amount of server time used.</a:t>
            </a:r>
          </a:p>
          <a:p>
            <a:pPr marL="225993" indent="-225993" defTabSz="537463">
              <a:spcBef>
                <a:spcPts val="2700"/>
              </a:spcBef>
              <a:defRPr sz="2576"/>
            </a:pPr>
            <a:r>
              <a:t>Virtualization is a technology that allows multiple server instances to be run on the same physical computer. This means that you can create isolated instances of your software for deployment on the cloud.</a:t>
            </a:r>
          </a:p>
          <a:p>
            <a:pPr marL="225993" indent="-225993" defTabSz="537463">
              <a:spcBef>
                <a:spcPts val="2700"/>
              </a:spcBef>
              <a:defRPr sz="2576"/>
            </a:pPr>
            <a:r>
              <a:t>Virtual machines are physical server replicas on which you run your own operating system, technology stack and applications. </a:t>
            </a:r>
          </a:p>
          <a:p>
            <a:pPr marL="225993" indent="-225993" defTabSz="537463">
              <a:spcBef>
                <a:spcPts val="2700"/>
              </a:spcBef>
              <a:defRPr sz="2576"/>
            </a:pPr>
            <a:r>
              <a:t>Containers are a lightweight virtualization technology that allow rapid replication and deployment of virtual servers. All containers run the same operating system. Docker is currently the most widely used container technology. </a:t>
            </a:r>
          </a:p>
          <a:p>
            <a:pPr marL="225993" indent="-225993" defTabSz="537463">
              <a:spcBef>
                <a:spcPts val="2700"/>
              </a:spcBef>
              <a:defRPr sz="2576"/>
            </a:pPr>
            <a:r>
              <a:t>A fundamental feature of the cloud is that ‘everything’ can be delivered as a service and accessed over the internet. A service is rented rather than owned and is shared with other users.</a:t>
            </a:r>
          </a:p>
        </p:txBody>
      </p:sp>
      <p:sp>
        <p:nvSpPr>
          <p:cNvPr id="263" name="Key points 1"/>
          <p:cNvSpPr txBox="1">
            <a:spLocks noGrp="1"/>
          </p:cNvSpPr>
          <p:nvPr>
            <p:ph type="title"/>
          </p:nvPr>
        </p:nvSpPr>
        <p:spPr>
          <a:xfrm>
            <a:off x="651619" y="406400"/>
            <a:ext cx="11701562" cy="863104"/>
          </a:xfrm>
          <a:prstGeom prst="rect">
            <a:avLst/>
          </a:prstGeom>
        </p:spPr>
        <p:txBody>
          <a:bodyPr/>
          <a:lstStyle/>
          <a:p>
            <a:r>
              <a:t>Key points 1</a:t>
            </a:r>
          </a:p>
        </p:txBody>
      </p:sp>
      <p:sp>
        <p:nvSpPr>
          <p:cNvPr id="2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Infrastructure as a service (IaaS) means computing, storage and other services are available over the cloud. There is no need to run your own physical servers.…"/>
          <p:cNvSpPr txBox="1">
            <a:spLocks noGrp="1"/>
          </p:cNvSpPr>
          <p:nvPr>
            <p:ph type="body" idx="1"/>
          </p:nvPr>
        </p:nvSpPr>
        <p:spPr>
          <a:prstGeom prst="rect">
            <a:avLst/>
          </a:prstGeom>
        </p:spPr>
        <p:txBody>
          <a:bodyPr/>
          <a:lstStyle/>
          <a:p>
            <a:pPr marL="218623" indent="-218623" defTabSz="519937">
              <a:spcBef>
                <a:spcPts val="2600"/>
              </a:spcBef>
              <a:defRPr sz="2492"/>
            </a:pPr>
            <a:r>
              <a:t>Infrastructure as a service (IaaS) means computing, storage and other services are available over the cloud. There is no need to run your own physical servers. </a:t>
            </a:r>
          </a:p>
          <a:p>
            <a:pPr marL="218623" indent="-218623" defTabSz="519937">
              <a:spcBef>
                <a:spcPts val="2600"/>
              </a:spcBef>
              <a:defRPr sz="2492"/>
            </a:pPr>
            <a:r>
              <a:t>Platform as a service (PaaS) means using services provided by a cloud platform vendor to make it possible to auto-scale your software in response to demand.</a:t>
            </a:r>
          </a:p>
          <a:p>
            <a:pPr marL="218623" indent="-218623" defTabSz="519937">
              <a:spcBef>
                <a:spcPts val="2600"/>
              </a:spcBef>
              <a:defRPr sz="2492"/>
            </a:pPr>
            <a:r>
              <a:t>Software as a service (SaaS) means that application software is delivered as a service to users. This has important benefits for users, such as lower capital costs, and software vendors, such as simpler deployment of new software releases.</a:t>
            </a:r>
          </a:p>
          <a:p>
            <a:pPr marL="218623" indent="-218623" defTabSz="519937">
              <a:spcBef>
                <a:spcPts val="2600"/>
              </a:spcBef>
              <a:defRPr sz="2492"/>
            </a:pPr>
            <a:r>
              <a:t>Multitenant systems are SaaS systems where all users share the same database, which may be adapted at run-time to their individual needs. Multi-instance systems are SaaS applications where each user has their own separate database.</a:t>
            </a:r>
          </a:p>
          <a:p>
            <a:pPr marL="218623" indent="-218623" defTabSz="519937">
              <a:spcBef>
                <a:spcPts val="2600"/>
              </a:spcBef>
              <a:defRPr sz="2492"/>
            </a:pPr>
            <a:r>
              <a:t>The key architectural issues for cloud-based software are the cloud platform to be used, whether to use a multitenant or multi-instance database, the scaleability and resilience requirements, and whether to use objects or services as the basic components in the system.</a:t>
            </a:r>
          </a:p>
        </p:txBody>
      </p:sp>
      <p:sp>
        <p:nvSpPr>
          <p:cNvPr id="267" name="Key points 2"/>
          <p:cNvSpPr txBox="1">
            <a:spLocks noGrp="1"/>
          </p:cNvSpPr>
          <p:nvPr>
            <p:ph type="title"/>
          </p:nvPr>
        </p:nvSpPr>
        <p:spPr>
          <a:prstGeom prst="rect">
            <a:avLst/>
          </a:prstGeom>
        </p:spPr>
        <p:txBody>
          <a:bodyPr/>
          <a:lstStyle/>
          <a:p>
            <a:r>
              <a:t>Key points 2</a:t>
            </a:r>
          </a:p>
        </p:txBody>
      </p:sp>
      <p:sp>
        <p:nvSpPr>
          <p:cNvPr id="2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 virtual server runs on an underlying physical computer and is made up of an operating system plus a set of software packages that provide the server functionality required.…"/>
          <p:cNvSpPr txBox="1">
            <a:spLocks noGrp="1"/>
          </p:cNvSpPr>
          <p:nvPr>
            <p:ph type="body" idx="1"/>
          </p:nvPr>
        </p:nvSpPr>
        <p:spPr>
          <a:prstGeom prst="rect">
            <a:avLst/>
          </a:prstGeom>
        </p:spPr>
        <p:txBody>
          <a:bodyPr/>
          <a:lstStyle/>
          <a:p>
            <a:pPr marL="243188" indent="-243188" defTabSz="578358">
              <a:spcBef>
                <a:spcPts val="2900"/>
              </a:spcBef>
              <a:defRPr sz="2772"/>
            </a:pPr>
            <a:r>
              <a:t>A virtual server runs on an underlying physical computer and is made up of an operating system plus a set of software packages that provide the server functionality required. </a:t>
            </a:r>
          </a:p>
          <a:p>
            <a:pPr marL="243188" indent="-243188" defTabSz="578358">
              <a:spcBef>
                <a:spcPts val="2900"/>
              </a:spcBef>
              <a:defRPr sz="2772"/>
            </a:pPr>
            <a:r>
              <a:t>A virtual server is a stand-alone system that can run on any hardware in the cloud. </a:t>
            </a:r>
          </a:p>
          <a:p>
            <a:pPr marL="905255" lvl="1" indent="-452627" defTabSz="578358">
              <a:spcBef>
                <a:spcPts val="2900"/>
              </a:spcBef>
              <a:defRPr sz="2376"/>
            </a:pPr>
            <a:r>
              <a:t>This ‘run anywhere’ characteristic is possible because the virtual server has no external dependencies.  </a:t>
            </a:r>
          </a:p>
          <a:p>
            <a:pPr marL="243188" indent="-243188" defTabSz="578358">
              <a:spcBef>
                <a:spcPts val="2900"/>
              </a:spcBef>
              <a:defRPr sz="2772"/>
            </a:pPr>
            <a:r>
              <a:t>Virtual machines (VMs), running on physical server hardware, can be used to implement virtual servers. </a:t>
            </a:r>
          </a:p>
          <a:p>
            <a:pPr marL="905255" lvl="1" indent="-452627" defTabSz="578358">
              <a:spcBef>
                <a:spcPts val="2900"/>
              </a:spcBef>
              <a:defRPr sz="2376"/>
            </a:pPr>
            <a:r>
              <a:t>A hypervisor provides hardware emulation that simulates the operation of the underlying hardware. </a:t>
            </a:r>
          </a:p>
          <a:p>
            <a:pPr marL="243188" indent="-243188" defTabSz="578358">
              <a:spcBef>
                <a:spcPts val="2900"/>
              </a:spcBef>
              <a:defRPr sz="2772"/>
            </a:pPr>
            <a:r>
              <a:t>If you use a virtual machine to implement virtual servers, you have exactly the same hardware platform as a physical server. </a:t>
            </a:r>
          </a:p>
        </p:txBody>
      </p:sp>
      <p:sp>
        <p:nvSpPr>
          <p:cNvPr id="83" name="Virtual cloud servers"/>
          <p:cNvSpPr txBox="1">
            <a:spLocks noGrp="1"/>
          </p:cNvSpPr>
          <p:nvPr>
            <p:ph type="title"/>
          </p:nvPr>
        </p:nvSpPr>
        <p:spPr>
          <a:prstGeom prst="rect">
            <a:avLst/>
          </a:prstGeom>
        </p:spPr>
        <p:txBody>
          <a:bodyPr/>
          <a:lstStyle/>
          <a:p>
            <a:r>
              <a:t>Virtual cloud servers</a:t>
            </a:r>
          </a:p>
        </p:txBody>
      </p:sp>
      <p:sp>
        <p:nvSpPr>
          <p:cNvPr id="84"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igure 5.2 Implementing a virtual server as a virtual machine"/>
          <p:cNvSpPr txBox="1">
            <a:spLocks noGrp="1"/>
          </p:cNvSpPr>
          <p:nvPr>
            <p:ph type="title"/>
          </p:nvPr>
        </p:nvSpPr>
        <p:spPr>
          <a:prstGeom prst="rect">
            <a:avLst/>
          </a:prstGeom>
        </p:spPr>
        <p:txBody>
          <a:bodyPr/>
          <a:lstStyle/>
          <a:p>
            <a:r>
              <a:t>Figure 5.2 Implementing a virtual server as a virtual machine</a:t>
            </a:r>
          </a:p>
        </p:txBody>
      </p:sp>
      <p:sp>
        <p:nvSpPr>
          <p:cNvPr id="87"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5" name="Picture 4">
            <a:extLst>
              <a:ext uri="{FF2B5EF4-FFF2-40B4-BE49-F238E27FC236}">
                <a16:creationId xmlns:a16="http://schemas.microsoft.com/office/drawing/2014/main" id="{E426E862-4A9D-224A-985C-49A1B1D46344}"/>
              </a:ext>
            </a:extLst>
          </p:cNvPr>
          <p:cNvPicPr>
            <a:picLocks noChangeAspect="1"/>
          </p:cNvPicPr>
          <p:nvPr/>
        </p:nvPicPr>
        <p:blipFill rotWithShape="1">
          <a:blip r:embed="rId2">
            <a:extLst>
              <a:ext uri="{28A0092B-C50C-407E-A947-70E740481C1C}">
                <a14:useLocalDpi xmlns:a14="http://schemas.microsoft.com/office/drawing/2010/main" val="0"/>
              </a:ext>
            </a:extLst>
          </a:blip>
          <a:srcRect l="23370" t="24534" r="42748" b="36746"/>
          <a:stretch/>
        </p:blipFill>
        <p:spPr>
          <a:xfrm>
            <a:off x="1424065" y="1388992"/>
            <a:ext cx="10523095" cy="8021708"/>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If you are running a cloud-based system with many instances of applications or services, these all use the same operating system, you can use a simpler virtualization technology called ‘containers’.…"/>
          <p:cNvSpPr txBox="1">
            <a:spLocks noGrp="1"/>
          </p:cNvSpPr>
          <p:nvPr>
            <p:ph type="body" idx="1"/>
          </p:nvPr>
        </p:nvSpPr>
        <p:spPr>
          <a:prstGeom prst="rect">
            <a:avLst/>
          </a:prstGeom>
        </p:spPr>
        <p:txBody>
          <a:bodyPr/>
          <a:lstStyle/>
          <a:p>
            <a:r>
              <a:t>If you are running a cloud-based system with many instances of applications or services, these all use the same operating system, you can use a simpler virtualization technology called ‘containers’. </a:t>
            </a:r>
          </a:p>
          <a:p>
            <a:r>
              <a:t>Using containers accelerates the process of deploying virtual servers on the cloud. </a:t>
            </a:r>
          </a:p>
          <a:p>
            <a:pPr lvl="1"/>
            <a:r>
              <a:t>Containers are usually megabytes in size whereas VMs are gigabytes.</a:t>
            </a:r>
          </a:p>
          <a:p>
            <a:pPr lvl="1"/>
            <a:r>
              <a:t>Containers can be started and shut down in a few seconds rather than the few minutes required for a VM. </a:t>
            </a:r>
          </a:p>
          <a:p>
            <a:r>
              <a:t>Containers are an operating system virtualization technology that allows independent servers to share a single operating system. </a:t>
            </a:r>
          </a:p>
          <a:p>
            <a:pPr lvl="1"/>
            <a:r>
              <a:t>They are particularly useful for providing isolated application services where each user sees their own version of an application. </a:t>
            </a:r>
          </a:p>
        </p:txBody>
      </p:sp>
      <p:sp>
        <p:nvSpPr>
          <p:cNvPr id="91" name="Container-based virtualization"/>
          <p:cNvSpPr txBox="1">
            <a:spLocks noGrp="1"/>
          </p:cNvSpPr>
          <p:nvPr>
            <p:ph type="title"/>
          </p:nvPr>
        </p:nvSpPr>
        <p:spPr>
          <a:prstGeom prst="rect">
            <a:avLst/>
          </a:prstGeom>
        </p:spPr>
        <p:txBody>
          <a:bodyPr/>
          <a:lstStyle/>
          <a:p>
            <a:r>
              <a:t>Container-based virtualization</a:t>
            </a:r>
          </a:p>
        </p:txBody>
      </p:sp>
      <p:sp>
        <p:nvSpPr>
          <p:cNvPr id="92"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igure 5.3 Using containers to provide isolated services"/>
          <p:cNvSpPr txBox="1">
            <a:spLocks noGrp="1"/>
          </p:cNvSpPr>
          <p:nvPr>
            <p:ph type="title"/>
          </p:nvPr>
        </p:nvSpPr>
        <p:spPr>
          <a:prstGeom prst="rect">
            <a:avLst/>
          </a:prstGeom>
        </p:spPr>
        <p:txBody>
          <a:bodyPr/>
          <a:lstStyle/>
          <a:p>
            <a:r>
              <a:t>Figure 5.3 Using containers to provide isolated services</a:t>
            </a:r>
          </a:p>
        </p:txBody>
      </p:sp>
      <p:sp>
        <p:nvSpPr>
          <p:cNvPr id="95"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5" name="Picture 4">
            <a:extLst>
              <a:ext uri="{FF2B5EF4-FFF2-40B4-BE49-F238E27FC236}">
                <a16:creationId xmlns:a16="http://schemas.microsoft.com/office/drawing/2014/main" id="{9C1ADF2A-A4AC-9F41-B454-ED1F39E7908F}"/>
              </a:ext>
            </a:extLst>
          </p:cNvPr>
          <p:cNvPicPr>
            <a:picLocks noChangeAspect="1"/>
          </p:cNvPicPr>
          <p:nvPr/>
        </p:nvPicPr>
        <p:blipFill rotWithShape="1">
          <a:blip r:embed="rId2">
            <a:extLst>
              <a:ext uri="{28A0092B-C50C-407E-A947-70E740481C1C}">
                <a14:useLocalDpi xmlns:a14="http://schemas.microsoft.com/office/drawing/2010/main" val="0"/>
              </a:ext>
            </a:extLst>
          </a:blip>
          <a:srcRect l="18515" t="14124" r="25644" b="46531"/>
          <a:stretch/>
        </p:blipFill>
        <p:spPr>
          <a:xfrm>
            <a:off x="1259175" y="1127052"/>
            <a:ext cx="10118360" cy="7499495"/>
          </a:xfrm>
          <a:prstGeom prst="rect">
            <a:avLst/>
          </a:prstGeom>
        </p:spPr>
      </p:pic>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3112</Words>
  <Application>Microsoft Macintosh PowerPoint</Application>
  <PresentationFormat>Custom</PresentationFormat>
  <Paragraphs>262</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Helvetica</vt:lpstr>
      <vt:lpstr>Helvetica Neue</vt:lpstr>
      <vt:lpstr>Gradient</vt:lpstr>
      <vt:lpstr>Cloud-based software</vt:lpstr>
      <vt:lpstr>The cloud</vt:lpstr>
      <vt:lpstr>Figure 5.1 Scaleability, elasticity and resilience</vt:lpstr>
      <vt:lpstr>Scaleability, elasticity and resilience</vt:lpstr>
      <vt:lpstr>Table 5.1 Benefits of using the cloud for software development</vt:lpstr>
      <vt:lpstr>Virtual cloud servers</vt:lpstr>
      <vt:lpstr>Figure 5.2 Implementing a virtual server as a virtual machine</vt:lpstr>
      <vt:lpstr>Container-based virtualization</vt:lpstr>
      <vt:lpstr>Figure 5.3 Using containers to provide isolated services</vt:lpstr>
      <vt:lpstr>Docker</vt:lpstr>
      <vt:lpstr>Figure 5.4 The Docker container system</vt:lpstr>
      <vt:lpstr>Table 5.2 The elements of the Docker container system</vt:lpstr>
      <vt:lpstr>Table 5.2 The elements of the Docker container system</vt:lpstr>
      <vt:lpstr>Docker images</vt:lpstr>
      <vt:lpstr>Benefits of containers</vt:lpstr>
      <vt:lpstr>Everything as a service</vt:lpstr>
      <vt:lpstr>Figure 5.5 Everything as a service</vt:lpstr>
      <vt:lpstr>Figure 5.6 Management responsibilities for IaaS and PaaS</vt:lpstr>
      <vt:lpstr>Software as a service</vt:lpstr>
      <vt:lpstr>Figure 5.7 Software as a service</vt:lpstr>
      <vt:lpstr>Table 5.3 Benefits of SaaS for software product providers</vt:lpstr>
      <vt:lpstr>Table 5.3 Benefits of SaaS for software product providers</vt:lpstr>
      <vt:lpstr>Figure 5.8 Advantages and disadvantages of SaaS for customers</vt:lpstr>
      <vt:lpstr>Table 5.4 Data storage and management issues for SaaS</vt:lpstr>
      <vt:lpstr>Figure 5.9 Design issues for software delivered as a service</vt:lpstr>
      <vt:lpstr>SaaS design issues (1)</vt:lpstr>
      <vt:lpstr>SaaS design issues (2)</vt:lpstr>
      <vt:lpstr>Multi-tenant systems</vt:lpstr>
      <vt:lpstr>Figure 5.10 An example of a multi-tenant database</vt:lpstr>
      <vt:lpstr>Table 5.5 Advantages of multi-tenant databases</vt:lpstr>
      <vt:lpstr>Table 5.5 Disadvantages of multi-tenant databases</vt:lpstr>
      <vt:lpstr>Table 5.6 Possible customisations for SaaS</vt:lpstr>
      <vt:lpstr>Figure 5.11 User profiles for SaaS access</vt:lpstr>
      <vt:lpstr>Figure 5.12 Database extensibility using additional fields</vt:lpstr>
      <vt:lpstr>Adding fields to extend the database</vt:lpstr>
      <vt:lpstr>Extending a database using tables</vt:lpstr>
      <vt:lpstr>Figure 5.13 Database extensibility using tables</vt:lpstr>
      <vt:lpstr>Database security</vt:lpstr>
      <vt:lpstr>Multi-instance databases</vt:lpstr>
      <vt:lpstr>Figure 5.7 Advantages of multi-instance databases</vt:lpstr>
      <vt:lpstr>Table 5.7 Disadvantages of multi-instance databases</vt:lpstr>
      <vt:lpstr>Figure 5.14 Architectural decisions for cloud software engineering</vt:lpstr>
      <vt:lpstr>Table 5.8 Questions to ask when choosing a database organization</vt:lpstr>
      <vt:lpstr>Scalability and resilience</vt:lpstr>
      <vt:lpstr>Figure 5.15 Using a standby system to provide resilience</vt:lpstr>
      <vt:lpstr>Resilience</vt:lpstr>
      <vt:lpstr>System structure</vt:lpstr>
      <vt:lpstr>Cloud platform</vt:lpstr>
      <vt:lpstr>Figure 5.16 Technical issues in cloud platform choice</vt:lpstr>
      <vt:lpstr>Figure 5.17 Business issues in cloud platform choice</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Cloud-based software</dc:title>
  <cp:lastModifiedBy>Ian Sommerville</cp:lastModifiedBy>
  <cp:revision>2</cp:revision>
  <dcterms:modified xsi:type="dcterms:W3CDTF">2019-01-25T15:57:45Z</dcterms:modified>
</cp:coreProperties>
</file>